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8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7"/>
  </p:notesMasterIdLst>
  <p:sldIdLst>
    <p:sldId id="256" r:id="rId2"/>
    <p:sldId id="257" r:id="rId3"/>
    <p:sldId id="259" r:id="rId4"/>
    <p:sldId id="261" r:id="rId5"/>
    <p:sldId id="260" r:id="rId6"/>
    <p:sldId id="258" r:id="rId7"/>
    <p:sldId id="263" r:id="rId8"/>
    <p:sldId id="262" r:id="rId9"/>
    <p:sldId id="264" r:id="rId10"/>
    <p:sldId id="265" r:id="rId11"/>
    <p:sldId id="266" r:id="rId12"/>
    <p:sldId id="267" r:id="rId13"/>
    <p:sldId id="268" r:id="rId14"/>
    <p:sldId id="269" r:id="rId15"/>
    <p:sldId id="275" r:id="rId16"/>
    <p:sldId id="276" r:id="rId17"/>
    <p:sldId id="277" r:id="rId18"/>
    <p:sldId id="278" r:id="rId19"/>
    <p:sldId id="279" r:id="rId20"/>
    <p:sldId id="280" r:id="rId21"/>
    <p:sldId id="270" r:id="rId22"/>
    <p:sldId id="271" r:id="rId23"/>
    <p:sldId id="272" r:id="rId24"/>
    <p:sldId id="273" r:id="rId25"/>
    <p:sldId id="274" r:id="rId2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68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image" Target="../media/image2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20.wmf"/><Relationship Id="rId2" Type="http://schemas.openxmlformats.org/officeDocument/2006/relationships/image" Target="../media/image19.wmf"/><Relationship Id="rId1" Type="http://schemas.openxmlformats.org/officeDocument/2006/relationships/image" Target="../media/image18.wmf"/><Relationship Id="rId4" Type="http://schemas.openxmlformats.org/officeDocument/2006/relationships/image" Target="../media/image3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23.wmf"/><Relationship Id="rId2" Type="http://schemas.openxmlformats.org/officeDocument/2006/relationships/image" Target="../media/image22.wmf"/><Relationship Id="rId1" Type="http://schemas.openxmlformats.org/officeDocument/2006/relationships/image" Target="../media/image21.wmf"/><Relationship Id="rId4" Type="http://schemas.openxmlformats.org/officeDocument/2006/relationships/image" Target="../media/image24.w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26.wmf"/><Relationship Id="rId1" Type="http://schemas.openxmlformats.org/officeDocument/2006/relationships/image" Target="../media/image25.wmf"/></Relationships>
</file>

<file path=ppt/drawings/_rels/vmlDrawing5.vml.rels><?xml version="1.0" encoding="UTF-8" standalone="yes"?>
<Relationships xmlns="http://schemas.openxmlformats.org/package/2006/relationships"><Relationship Id="rId2" Type="http://schemas.openxmlformats.org/officeDocument/2006/relationships/image" Target="../media/image28.wmf"/><Relationship Id="rId1" Type="http://schemas.openxmlformats.org/officeDocument/2006/relationships/image" Target="../media/image27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A5D5EC-68D9-4AC8-878B-CE11ECFA0B87}" type="datetimeFigureOut">
              <a:rPr lang="en-US" smtClean="0"/>
              <a:pPr/>
              <a:t>9/6/2015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D420CC-E3EC-4E9B-B6F3-1492E2D611A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7893726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71489EE-EA4C-4937-B2F7-2E0E4B036B2E}" type="slidenum">
              <a:rPr lang="en-US" altLang="en-US"/>
              <a:pPr/>
              <a:t>3</a:t>
            </a:fld>
            <a:endParaRPr lang="en-US" altLang="en-US"/>
          </a:p>
        </p:txBody>
      </p:sp>
      <p:sp>
        <p:nvSpPr>
          <p:cNvPr id="3235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35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71489EE-EA4C-4937-B2F7-2E0E4B036B2E}" type="slidenum">
              <a:rPr lang="en-US" altLang="en-US"/>
              <a:pPr/>
              <a:t>4</a:t>
            </a:fld>
            <a:endParaRPr lang="en-US" altLang="en-US"/>
          </a:p>
        </p:txBody>
      </p:sp>
      <p:sp>
        <p:nvSpPr>
          <p:cNvPr id="3235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35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0AA366C-14EC-446B-8EE0-0602344DBFCD}" type="slidenum">
              <a:rPr lang="en-US" altLang="en-US"/>
              <a:pPr/>
              <a:t>5</a:t>
            </a:fld>
            <a:endParaRPr lang="en-US" altLang="en-US"/>
          </a:p>
        </p:txBody>
      </p:sp>
      <p:sp>
        <p:nvSpPr>
          <p:cNvPr id="3256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56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2C424CA-5651-4E2A-A327-94B10F033874}" type="slidenum">
              <a:rPr lang="en-US" altLang="en-US"/>
              <a:pPr/>
              <a:t>21</a:t>
            </a:fld>
            <a:endParaRPr lang="en-US" altLang="en-US"/>
          </a:p>
        </p:txBody>
      </p:sp>
      <p:sp>
        <p:nvSpPr>
          <p:cNvPr id="3317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17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A88EEF7-01DC-4D7A-A864-3297A600842C}" type="slidenum">
              <a:rPr lang="en-US" altLang="en-US"/>
              <a:pPr/>
              <a:t>22</a:t>
            </a:fld>
            <a:endParaRPr lang="en-US" altLang="en-US"/>
          </a:p>
        </p:txBody>
      </p:sp>
      <p:sp>
        <p:nvSpPr>
          <p:cNvPr id="3573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73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056E8DE-1F4D-4FF6-BD46-23E9643B87C0}" type="slidenum">
              <a:rPr lang="en-US" altLang="en-US"/>
              <a:pPr/>
              <a:t>23</a:t>
            </a:fld>
            <a:endParaRPr lang="en-US" altLang="en-US"/>
          </a:p>
        </p:txBody>
      </p:sp>
      <p:sp>
        <p:nvSpPr>
          <p:cNvPr id="3584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02A6519-93F7-4294-82E2-1E84D584BC8E}" type="slidenum">
              <a:rPr lang="en-US" altLang="en-US"/>
              <a:pPr/>
              <a:t>24</a:t>
            </a:fld>
            <a:endParaRPr lang="en-US" altLang="en-US"/>
          </a:p>
        </p:txBody>
      </p:sp>
      <p:sp>
        <p:nvSpPr>
          <p:cNvPr id="3594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94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ADD26F3-654B-4812-B6B4-00D592FCE41E}" type="slidenum">
              <a:rPr lang="en-US" altLang="en-US"/>
              <a:pPr/>
              <a:t>25</a:t>
            </a:fld>
            <a:endParaRPr lang="en-US" altLang="en-US"/>
          </a:p>
        </p:txBody>
      </p:sp>
      <p:sp>
        <p:nvSpPr>
          <p:cNvPr id="3604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04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DEFD0E90-4F56-4F52-BC9B-339B7634AD5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="" xmlns:p14="http://schemas.microsoft.com/office/powerpoint/2010/main" val="297480780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>
  <p:cSld name="Title and Tex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8229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3938588"/>
            <a:ext cx="8229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066B2671-9FE1-42BF-853F-BC096490212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="" xmlns:p14="http://schemas.microsoft.com/office/powerpoint/2010/main" val="149282686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>
  <p:cSld name="Title and Content ov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229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3938588"/>
            <a:ext cx="8229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2E218B57-46E5-44C1-AA3D-1DEE7B37312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="" xmlns:p14="http://schemas.microsoft.com/office/powerpoint/2010/main" val="33114020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9/6/2015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9/6/2015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9/6/2015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9/6/2015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oleObject" Target="../embeddings/oleObject2.bin"/><Relationship Id="rId4" Type="http://schemas.openxmlformats.org/officeDocument/2006/relationships/oleObject" Target="../embeddings/oleObject1.bin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7" Type="http://schemas.openxmlformats.org/officeDocument/2006/relationships/oleObject" Target="../embeddings/oleObject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5.bin"/><Relationship Id="rId5" Type="http://schemas.openxmlformats.org/officeDocument/2006/relationships/oleObject" Target="../embeddings/oleObject4.bin"/><Relationship Id="rId4" Type="http://schemas.openxmlformats.org/officeDocument/2006/relationships/oleObject" Target="../embeddings/oleObject3.bin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7" Type="http://schemas.openxmlformats.org/officeDocument/2006/relationships/oleObject" Target="../embeddings/oleObject1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9.bin"/><Relationship Id="rId5" Type="http://schemas.openxmlformats.org/officeDocument/2006/relationships/oleObject" Target="../embeddings/oleObject8.bin"/><Relationship Id="rId4" Type="http://schemas.openxmlformats.org/officeDocument/2006/relationships/oleObject" Target="../embeddings/oleObject7.bin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4.vml"/><Relationship Id="rId5" Type="http://schemas.openxmlformats.org/officeDocument/2006/relationships/oleObject" Target="../embeddings/oleObject12.bin"/><Relationship Id="rId4" Type="http://schemas.openxmlformats.org/officeDocument/2006/relationships/oleObject" Target="../embeddings/oleObject11.bin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14.xml"/><Relationship Id="rId1" Type="http://schemas.openxmlformats.org/officeDocument/2006/relationships/vmlDrawing" Target="../drawings/vmlDrawing5.vml"/><Relationship Id="rId5" Type="http://schemas.openxmlformats.org/officeDocument/2006/relationships/oleObject" Target="../embeddings/oleObject14.bin"/><Relationship Id="rId4" Type="http://schemas.openxmlformats.org/officeDocument/2006/relationships/oleObject" Target="../embeddings/oleObject13.bin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1000" y="1066800"/>
            <a:ext cx="8534400" cy="3200400"/>
          </a:xfrm>
        </p:spPr>
        <p:txBody>
          <a:bodyPr>
            <a:noAutofit/>
          </a:bodyPr>
          <a:lstStyle/>
          <a:p>
            <a:r>
              <a:rPr lang="en-US" dirty="0"/>
              <a:t>Industrial Sector Level Management: Pollutant Trading using </a:t>
            </a:r>
            <a:r>
              <a:rPr lang="en-US" dirty="0" smtClean="0"/>
              <a:t>multi-criteria </a:t>
            </a:r>
            <a:r>
              <a:rPr lang="en-US" dirty="0"/>
              <a:t>optimization and decision making under uncertainty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495800"/>
            <a:ext cx="6400800" cy="1752600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49163573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8915400" cy="13716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Parameters for trading implementation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447800"/>
            <a:ext cx="8686800" cy="5181600"/>
          </a:xfrm>
        </p:spPr>
        <p:txBody>
          <a:bodyPr>
            <a:noAutofit/>
          </a:bodyPr>
          <a:lstStyle/>
          <a:p>
            <a:r>
              <a:rPr lang="en-US" sz="3600" dirty="0" smtClean="0"/>
              <a:t>Trading ratio: </a:t>
            </a:r>
            <a:r>
              <a:rPr lang="en-IN" sz="3600" dirty="0"/>
              <a:t>U</a:t>
            </a:r>
            <a:r>
              <a:rPr lang="en-IN" sz="3600" dirty="0" smtClean="0"/>
              <a:t>nits </a:t>
            </a:r>
            <a:r>
              <a:rPr lang="en-IN" sz="3600" dirty="0"/>
              <a:t>of pollutant reduction a source must purchase to receive credit for one unit of load </a:t>
            </a:r>
            <a:r>
              <a:rPr lang="en-IN" sz="3600" dirty="0" smtClean="0"/>
              <a:t>reduction</a:t>
            </a:r>
          </a:p>
          <a:p>
            <a:r>
              <a:rPr lang="en-IN" sz="3600" dirty="0" smtClean="0"/>
              <a:t>Transaction fee: </a:t>
            </a:r>
            <a:r>
              <a:rPr lang="en-IN" sz="3600" dirty="0"/>
              <a:t>E</a:t>
            </a:r>
            <a:r>
              <a:rPr lang="en-IN" sz="3600" dirty="0" smtClean="0"/>
              <a:t>xpenses </a:t>
            </a:r>
            <a:r>
              <a:rPr lang="en-IN" sz="3600" dirty="0"/>
              <a:t>for trading participants that occur only as a result of trading</a:t>
            </a:r>
            <a:endParaRPr lang="en-US" sz="3600" dirty="0"/>
          </a:p>
        </p:txBody>
      </p:sp>
    </p:spTree>
    <p:extLst>
      <p:ext uri="{BB962C8B-B14F-4D97-AF65-F5344CB8AC3E}">
        <p14:creationId xmlns="" xmlns:p14="http://schemas.microsoft.com/office/powerpoint/2010/main" val="307175777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8915400" cy="1371600"/>
          </a:xfrm>
        </p:spPr>
        <p:txBody>
          <a:bodyPr>
            <a:normAutofit/>
          </a:bodyPr>
          <a:lstStyle/>
          <a:p>
            <a:r>
              <a:rPr lang="en-US" dirty="0" smtClean="0"/>
              <a:t>Decision variables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447800"/>
            <a:ext cx="8686800" cy="5181600"/>
          </a:xfrm>
        </p:spPr>
        <p:txBody>
          <a:bodyPr>
            <a:noAutofit/>
          </a:bodyPr>
          <a:lstStyle/>
          <a:p>
            <a:pPr lvl="0"/>
            <a:r>
              <a:rPr lang="en-IN" sz="3600" i="1" dirty="0" err="1"/>
              <a:t>b</a:t>
            </a:r>
            <a:r>
              <a:rPr lang="en-IN" sz="3600" i="1" baseline="-25000" dirty="0" err="1"/>
              <a:t>ij</a:t>
            </a:r>
            <a:r>
              <a:rPr lang="en-IN" sz="3600" dirty="0"/>
              <a:t>: Binary variable representing point source-technology correlation. The variable is 1 when PS </a:t>
            </a:r>
            <a:r>
              <a:rPr lang="en-IN" sz="3600" i="1" dirty="0" err="1"/>
              <a:t>i</a:t>
            </a:r>
            <a:r>
              <a:rPr lang="en-IN" sz="3600" i="1" dirty="0"/>
              <a:t> </a:t>
            </a:r>
            <a:r>
              <a:rPr lang="en-IN" sz="3600" dirty="0"/>
              <a:t>installs technology </a:t>
            </a:r>
            <a:r>
              <a:rPr lang="en-IN" sz="3600" i="1" dirty="0"/>
              <a:t>j</a:t>
            </a:r>
            <a:r>
              <a:rPr lang="en-IN" sz="3600" dirty="0"/>
              <a:t>, and 0 otherwise. </a:t>
            </a:r>
            <a:endParaRPr lang="en-US" sz="3600" dirty="0"/>
          </a:p>
          <a:p>
            <a:pPr lvl="0"/>
            <a:r>
              <a:rPr lang="en-IN" sz="3600" i="1" dirty="0" err="1"/>
              <a:t>t</a:t>
            </a:r>
            <a:r>
              <a:rPr lang="en-IN" sz="3600" i="1" baseline="-25000" dirty="0" err="1"/>
              <a:t>ik</a:t>
            </a:r>
            <a:r>
              <a:rPr lang="en-IN" sz="3600" i="1" dirty="0"/>
              <a:t> </a:t>
            </a:r>
            <a:r>
              <a:rPr lang="en-IN" sz="3600" dirty="0"/>
              <a:t>(mass/year): Amount of pollutant traded by PS </a:t>
            </a:r>
            <a:r>
              <a:rPr lang="en-IN" sz="3600" i="1" dirty="0" err="1"/>
              <a:t>i</a:t>
            </a:r>
            <a:r>
              <a:rPr lang="en-IN" sz="3600" i="1" dirty="0"/>
              <a:t> </a:t>
            </a:r>
            <a:r>
              <a:rPr lang="en-IN" sz="3600" dirty="0"/>
              <a:t>with PS </a:t>
            </a:r>
            <a:r>
              <a:rPr lang="en-IN" sz="3600" i="1" dirty="0"/>
              <a:t>k</a:t>
            </a:r>
            <a:r>
              <a:rPr lang="en-IN" sz="3600" dirty="0"/>
              <a:t>, i.e. PS </a:t>
            </a:r>
            <a:r>
              <a:rPr lang="en-IN" sz="3600" i="1" dirty="0" err="1"/>
              <a:t>i</a:t>
            </a:r>
            <a:r>
              <a:rPr lang="en-IN" sz="3600" i="1" dirty="0"/>
              <a:t> </a:t>
            </a:r>
            <a:r>
              <a:rPr lang="en-IN" sz="3600" dirty="0"/>
              <a:t>pays PS </a:t>
            </a:r>
            <a:r>
              <a:rPr lang="en-IN" sz="3600" i="1" dirty="0"/>
              <a:t>k </a:t>
            </a:r>
            <a:r>
              <a:rPr lang="en-IN" sz="3600" dirty="0"/>
              <a:t>to take care of its own pollution. </a:t>
            </a:r>
            <a:endParaRPr lang="en-US" sz="3600" dirty="0"/>
          </a:p>
        </p:txBody>
      </p:sp>
    </p:spTree>
    <p:extLst>
      <p:ext uri="{BB962C8B-B14F-4D97-AF65-F5344CB8AC3E}">
        <p14:creationId xmlns="" xmlns:p14="http://schemas.microsoft.com/office/powerpoint/2010/main" val="245746304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8915400" cy="1371600"/>
          </a:xfrm>
        </p:spPr>
        <p:txBody>
          <a:bodyPr>
            <a:normAutofit/>
          </a:bodyPr>
          <a:lstStyle/>
          <a:p>
            <a:r>
              <a:rPr lang="en-US" dirty="0" smtClean="0"/>
              <a:t>Constraints </a:t>
            </a:r>
            <a:endParaRPr lang="en-US" dirty="0"/>
          </a:p>
        </p:txBody>
      </p:sp>
      <mc:AlternateContent xmlns:mc="http://schemas.openxmlformats.org/markup-compatibility/2006">
        <mc:Choice xmlns="" xmlns:a14="http://schemas.microsoft.com/office/drawing/2010/main" Requires="a14">
          <p:sp>
            <p:nvSpPr>
              <p:cNvPr id="5" name="Rectangle 4"/>
              <p:cNvSpPr/>
              <p:nvPr/>
            </p:nvSpPr>
            <p:spPr>
              <a:xfrm>
                <a:off x="2514600" y="1676400"/>
                <a:ext cx="3886200" cy="46166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i="1"/>
                          </m:ctrlPr>
                        </m:sSubPr>
                        <m:e>
                          <m:r>
                            <a:rPr lang="en-IN" sz="2400" i="1"/>
                            <m:t>𝑡</m:t>
                          </m:r>
                        </m:e>
                        <m:sub>
                          <m:r>
                            <a:rPr lang="en-IN" sz="2400" i="1"/>
                            <m:t>𝑖𝑖</m:t>
                          </m:r>
                        </m:sub>
                      </m:sSub>
                      <m:r>
                        <a:rPr lang="en-IN" sz="2400" i="1"/>
                        <m:t>=0           ∀</m:t>
                      </m:r>
                      <m:r>
                        <a:rPr lang="en-IN" sz="2400" i="1"/>
                        <m:t>𝑖</m:t>
                      </m:r>
                      <m:r>
                        <a:rPr lang="en-IN" sz="2400" i="1"/>
                        <m:t>=1…</m:t>
                      </m:r>
                      <m:r>
                        <a:rPr lang="en-IN" sz="2400" i="1"/>
                        <m:t>𝑁</m:t>
                      </m:r>
                    </m:oMath>
                  </m:oMathPara>
                </a14:m>
                <a:endParaRPr lang="en-US" sz="2400" dirty="0"/>
              </a:p>
            </p:txBody>
          </p:sp>
        </mc:Choice>
        <mc:Fallback>
          <p:sp>
            <p:nvSpPr>
              <p:cNvPr id="5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14600" y="1676400"/>
                <a:ext cx="3886200" cy="461665"/>
              </a:xfrm>
              <a:prstGeom prst="rect">
                <a:avLst/>
              </a:prstGeom>
              <a:blipFill rotWithShape="1">
                <a:blip r:embed="rId3" cstate="print"/>
                <a:stretch>
                  <a:fillRect b="-131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8" name="Object 3"/>
          <p:cNvGraphicFramePr>
            <a:graphicFrameLocks noChangeAspect="1"/>
          </p:cNvGraphicFramePr>
          <p:nvPr/>
        </p:nvGraphicFramePr>
        <p:xfrm>
          <a:off x="990600" y="2590800"/>
          <a:ext cx="7192508" cy="1066800"/>
        </p:xfrm>
        <a:graphic>
          <a:graphicData uri="http://schemas.openxmlformats.org/presentationml/2006/ole">
            <p:oleObj spid="_x0000_s12289" name="Equation" r:id="rId4" imgW="2997000" imgH="444240" progId="Equation.3">
              <p:embed/>
            </p:oleObj>
          </a:graphicData>
        </a:graphic>
      </p:graphicFrame>
      <p:graphicFrame>
        <p:nvGraphicFramePr>
          <p:cNvPr id="9" name="Object 5"/>
          <p:cNvGraphicFramePr>
            <a:graphicFrameLocks noChangeAspect="1"/>
          </p:cNvGraphicFramePr>
          <p:nvPr/>
        </p:nvGraphicFramePr>
        <p:xfrm>
          <a:off x="931863" y="3871913"/>
          <a:ext cx="7553325" cy="1019175"/>
        </p:xfrm>
        <a:graphic>
          <a:graphicData uri="http://schemas.openxmlformats.org/presentationml/2006/ole">
            <p:oleObj spid="_x0000_s12290" name="Equation" r:id="rId5" imgW="3390840" imgH="457200" progId="Equation.3">
              <p:embed/>
            </p:oleObj>
          </a:graphicData>
        </a:graphic>
      </p:graphicFrame>
    </p:spTree>
    <p:extLst>
      <p:ext uri="{BB962C8B-B14F-4D97-AF65-F5344CB8AC3E}">
        <p14:creationId xmlns="" xmlns:p14="http://schemas.microsoft.com/office/powerpoint/2010/main" val="1419870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8915400" cy="1371600"/>
          </a:xfrm>
        </p:spPr>
        <p:txBody>
          <a:bodyPr>
            <a:normAutofit/>
          </a:bodyPr>
          <a:lstStyle/>
          <a:p>
            <a:r>
              <a:rPr lang="en-US" dirty="0" smtClean="0"/>
              <a:t>Objective function</a:t>
            </a:r>
            <a:endParaRPr lang="en-US" dirty="0"/>
          </a:p>
        </p:txBody>
      </p:sp>
      <p:pic>
        <p:nvPicPr>
          <p:cNvPr id="8" name="Picture 7"/>
          <p:cNvPicPr/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9259" y="1295400"/>
            <a:ext cx="7015316" cy="2286000"/>
          </a:xfrm>
          <a:prstGeom prst="rect">
            <a:avLst/>
          </a:prstGeom>
          <a:noFill/>
          <a:ln>
            <a:noFill/>
          </a:ln>
          <a:effectLst/>
          <a:extLst/>
        </p:spPr>
      </p:pic>
      <p:sp>
        <p:nvSpPr>
          <p:cNvPr id="3" name="TextBox 2"/>
          <p:cNvSpPr txBox="1"/>
          <p:nvPr/>
        </p:nvSpPr>
        <p:spPr>
          <a:xfrm>
            <a:off x="403123" y="3952568"/>
            <a:ext cx="84582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 smtClean="0"/>
              <a:t>Why is transaction cost not being considered in the objective function?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 smtClean="0"/>
              <a:t>For linear cost models of mercury control technologies:</a:t>
            </a:r>
            <a:endParaRPr lang="en-US" sz="2800" dirty="0"/>
          </a:p>
        </p:txBody>
      </p:sp>
      <mc:AlternateContent xmlns:mc="http://schemas.openxmlformats.org/markup-compatibility/2006">
        <mc:Choice xmlns="" xmlns:a14="http://schemas.microsoft.com/office/drawing/2010/main" Requires="a14">
          <p:sp>
            <p:nvSpPr>
              <p:cNvPr id="4" name="Rectangle 3"/>
              <p:cNvSpPr/>
              <p:nvPr/>
            </p:nvSpPr>
            <p:spPr>
              <a:xfrm>
                <a:off x="2824317" y="5894439"/>
                <a:ext cx="3505200" cy="65601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800" i="1"/>
                          </m:ctrlPr>
                        </m:sSubPr>
                        <m:e>
                          <m:r>
                            <a:rPr lang="en-IN" sz="2800" i="1"/>
                            <m:t>𝑓</m:t>
                          </m:r>
                        </m:e>
                        <m:sub>
                          <m:r>
                            <a:rPr lang="en-IN" sz="2800" i="1"/>
                            <m:t>𝑗</m:t>
                          </m:r>
                        </m:sub>
                      </m:sSub>
                      <m:d>
                        <m:dPr>
                          <m:ctrlPr>
                            <a:rPr lang="en-US" sz="2800" i="1"/>
                          </m:ctrlPr>
                        </m:dPr>
                        <m:e>
                          <m:sSub>
                            <m:sSubPr>
                              <m:ctrlPr>
                                <a:rPr lang="en-US" sz="2800" i="1"/>
                              </m:ctrlPr>
                            </m:sSubPr>
                            <m:e>
                              <m:r>
                                <a:rPr lang="en-IN" sz="2800" i="1"/>
                                <m:t>∅</m:t>
                              </m:r>
                            </m:e>
                            <m:sub>
                              <m:r>
                                <a:rPr lang="en-IN" sz="2800" i="1"/>
                                <m:t>𝑗</m:t>
                              </m:r>
                            </m:sub>
                          </m:sSub>
                          <m:r>
                            <a:rPr lang="en-IN" sz="2800" i="1"/>
                            <m:t>,</m:t>
                          </m:r>
                          <m:sSub>
                            <m:sSubPr>
                              <m:ctrlPr>
                                <a:rPr lang="en-US" sz="2800" i="1"/>
                              </m:ctrlPr>
                            </m:sSubPr>
                            <m:e>
                              <m:r>
                                <a:rPr lang="en-IN" sz="2800" i="1"/>
                                <m:t>𝐷</m:t>
                              </m:r>
                            </m:e>
                            <m:sub>
                              <m:r>
                                <a:rPr lang="en-IN" sz="2800" i="1"/>
                                <m:t>𝑖</m:t>
                              </m:r>
                            </m:sub>
                          </m:sSub>
                        </m:e>
                      </m:d>
                      <m:r>
                        <a:rPr lang="en-IN" sz="2800" i="1"/>
                        <m:t>=</m:t>
                      </m:r>
                      <m:sSub>
                        <m:sSubPr>
                          <m:ctrlPr>
                            <a:rPr lang="en-US" sz="2800" i="1"/>
                          </m:ctrlPr>
                        </m:sSubPr>
                        <m:e>
                          <m:r>
                            <a:rPr lang="en-IN" sz="2800" i="1"/>
                            <m:t>𝑇𝐶</m:t>
                          </m:r>
                        </m:e>
                        <m:sub>
                          <m:r>
                            <a:rPr lang="en-IN" sz="2800" i="1"/>
                            <m:t>𝑗</m:t>
                          </m:r>
                        </m:sub>
                      </m:sSub>
                      <m:r>
                        <a:rPr lang="en-IN" sz="2800" i="1"/>
                        <m:t>×</m:t>
                      </m:r>
                      <m:sSub>
                        <m:sSubPr>
                          <m:ctrlPr>
                            <a:rPr lang="en-US" sz="2800" i="1"/>
                          </m:ctrlPr>
                        </m:sSubPr>
                        <m:e>
                          <m:r>
                            <a:rPr lang="en-IN" sz="2800" i="1"/>
                            <m:t>𝐷</m:t>
                          </m:r>
                        </m:e>
                        <m:sub>
                          <m:r>
                            <a:rPr lang="en-IN" sz="2800" i="1"/>
                            <m:t>𝑖</m:t>
                          </m:r>
                        </m:sub>
                      </m:sSub>
                    </m:oMath>
                  </m:oMathPara>
                </a14:m>
                <a:endParaRPr lang="en-US" sz="2800" dirty="0"/>
              </a:p>
            </p:txBody>
          </p:sp>
        </mc:Choice>
        <mc:Fallback>
          <p:sp>
            <p:nvSpPr>
              <p:cNvPr id="4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24317" y="5894439"/>
                <a:ext cx="3505200" cy="656013"/>
              </a:xfrm>
              <a:prstGeom prst="rect">
                <a:avLst/>
              </a:prstGeom>
              <a:blipFill rotWithShape="1">
                <a:blip r:embed="rId3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="" xmlns:p14="http://schemas.microsoft.com/office/powerpoint/2010/main" val="251856059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8915400" cy="1371600"/>
          </a:xfrm>
        </p:spPr>
        <p:txBody>
          <a:bodyPr>
            <a:normAutofit/>
          </a:bodyPr>
          <a:lstStyle/>
          <a:p>
            <a:r>
              <a:rPr lang="en-US" dirty="0" smtClean="0"/>
              <a:t>Health care cost calculation</a:t>
            </a:r>
            <a:endParaRPr lang="en-US" dirty="0"/>
          </a:p>
        </p:txBody>
      </p:sp>
      <mc:AlternateContent xmlns:mc="http://schemas.openxmlformats.org/markup-compatibility/2006">
        <mc:Choice xmlns="" xmlns:a14="http://schemas.microsoft.com/office/drawing/2010/main" Requires="a14">
          <p:sp>
            <p:nvSpPr>
              <p:cNvPr id="4" name="Rectangle 3"/>
              <p:cNvSpPr/>
              <p:nvPr/>
            </p:nvSpPr>
            <p:spPr>
              <a:xfrm>
                <a:off x="1371600" y="1371600"/>
                <a:ext cx="6172200" cy="91210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i="1"/>
                          </m:ctrlPr>
                        </m:sSubSupPr>
                        <m:e>
                          <m:r>
                            <a:rPr lang="en-US" i="1"/>
                            <m:t>𝑟𝑒𝑑</m:t>
                          </m:r>
                        </m:e>
                        <m:sub>
                          <m:r>
                            <a:rPr lang="en-US" i="1"/>
                            <m:t>𝑖</m:t>
                          </m:r>
                        </m:sub>
                        <m:sup>
                          <m:r>
                            <a:rPr lang="en-US" i="1"/>
                            <m:t>𝑓</m:t>
                          </m:r>
                        </m:sup>
                      </m:sSubSup>
                      <m:r>
                        <a:rPr lang="en-US" i="1"/>
                        <m:t>=</m:t>
                      </m:r>
                      <m:nary>
                        <m:naryPr>
                          <m:chr m:val="∑"/>
                          <m:limLoc m:val="undOvr"/>
                          <m:ctrlPr>
                            <a:rPr lang="en-US" i="1"/>
                          </m:ctrlPr>
                        </m:naryPr>
                        <m:sub>
                          <m:r>
                            <a:rPr lang="en-US" i="1"/>
                            <m:t>𝑗</m:t>
                          </m:r>
                          <m:r>
                            <a:rPr lang="en-US" i="1"/>
                            <m:t>=1</m:t>
                          </m:r>
                        </m:sub>
                        <m:sup>
                          <m:r>
                            <a:rPr lang="en-US" i="1"/>
                            <m:t>𝑀</m:t>
                          </m:r>
                        </m:sup>
                        <m:e>
                          <m:sSub>
                            <m:sSubPr>
                              <m:ctrlPr>
                                <a:rPr lang="en-US" i="1"/>
                              </m:ctrlPr>
                            </m:sSubPr>
                            <m:e>
                              <m:r>
                                <a:rPr lang="en-US" i="1"/>
                                <m:t>𝑞</m:t>
                              </m:r>
                            </m:e>
                            <m:sub>
                              <m:r>
                                <a:rPr lang="en-US" i="1"/>
                                <m:t>𝑗</m:t>
                              </m:r>
                            </m:sub>
                          </m:sSub>
                        </m:e>
                      </m:nary>
                      <m:sSub>
                        <m:sSubPr>
                          <m:ctrlPr>
                            <a:rPr lang="en-US" i="1"/>
                          </m:ctrlPr>
                        </m:sSubPr>
                        <m:e>
                          <m:r>
                            <a:rPr lang="en-US" i="1"/>
                            <m:t>𝐷</m:t>
                          </m:r>
                        </m:e>
                        <m:sub>
                          <m:r>
                            <a:rPr lang="en-US" i="1"/>
                            <m:t>𝑖</m:t>
                          </m:r>
                        </m:sub>
                      </m:sSub>
                      <m:sSub>
                        <m:sSubPr>
                          <m:ctrlPr>
                            <a:rPr lang="en-US" i="1"/>
                          </m:ctrlPr>
                        </m:sSubPr>
                        <m:e>
                          <m:r>
                            <a:rPr lang="en-US" i="1"/>
                            <m:t>𝑏</m:t>
                          </m:r>
                        </m:e>
                        <m:sub>
                          <m:r>
                            <a:rPr lang="en-US" i="1"/>
                            <m:t>𝑖𝑗</m:t>
                          </m:r>
                        </m:sub>
                      </m:sSub>
                      <m:r>
                        <a:rPr lang="en-US" i="1"/>
                        <m:t>+ </m:t>
                      </m:r>
                      <m:nary>
                        <m:naryPr>
                          <m:chr m:val="∑"/>
                          <m:limLoc m:val="undOvr"/>
                          <m:ctrlPr>
                            <a:rPr lang="en-US" i="1"/>
                          </m:ctrlPr>
                        </m:naryPr>
                        <m:sub>
                          <m:r>
                            <a:rPr lang="en-US" i="1"/>
                            <m:t>𝑘</m:t>
                          </m:r>
                          <m:r>
                            <a:rPr lang="en-US" i="1"/>
                            <m:t>=1</m:t>
                          </m:r>
                        </m:sub>
                        <m:sup>
                          <m:r>
                            <a:rPr lang="en-US" i="1"/>
                            <m:t>𝑁</m:t>
                          </m:r>
                        </m:sup>
                        <m:e>
                          <m:sSub>
                            <m:sSubPr>
                              <m:ctrlPr>
                                <a:rPr lang="en-US" i="1"/>
                              </m:ctrlPr>
                            </m:sSubPr>
                            <m:e>
                              <m:r>
                                <a:rPr lang="en-US" i="1"/>
                                <m:t>𝑡</m:t>
                              </m:r>
                            </m:e>
                            <m:sub>
                              <m:r>
                                <a:rPr lang="en-US" i="1"/>
                                <m:t>𝑖𝑘</m:t>
                              </m:r>
                            </m:sub>
                          </m:sSub>
                        </m:e>
                      </m:nary>
                      <m:r>
                        <a:rPr lang="en-US" i="1"/>
                        <m:t>−</m:t>
                      </m:r>
                      <m:r>
                        <a:rPr lang="en-US" i="1"/>
                        <m:t>𝑟</m:t>
                      </m:r>
                      <m:nary>
                        <m:naryPr>
                          <m:chr m:val="∑"/>
                          <m:limLoc m:val="undOvr"/>
                          <m:ctrlPr>
                            <a:rPr lang="en-US" i="1"/>
                          </m:ctrlPr>
                        </m:naryPr>
                        <m:sub>
                          <m:r>
                            <a:rPr lang="en-US" i="1"/>
                            <m:t>𝑘</m:t>
                          </m:r>
                          <m:r>
                            <a:rPr lang="en-US" i="1"/>
                            <m:t>=1</m:t>
                          </m:r>
                        </m:sub>
                        <m:sup>
                          <m:r>
                            <a:rPr lang="en-US" i="1"/>
                            <m:t>𝑁</m:t>
                          </m:r>
                        </m:sup>
                        <m:e>
                          <m:sSub>
                            <m:sSubPr>
                              <m:ctrlPr>
                                <a:rPr lang="en-US" i="1"/>
                              </m:ctrlPr>
                            </m:sSubPr>
                            <m:e>
                              <m:r>
                                <a:rPr lang="en-US" i="1"/>
                                <m:t>𝑡</m:t>
                              </m:r>
                            </m:e>
                            <m:sub>
                              <m:r>
                                <a:rPr lang="en-US" i="1"/>
                                <m:t>𝑘𝑖</m:t>
                              </m:r>
                            </m:sub>
                          </m:sSub>
                        </m:e>
                      </m:nary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4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71600" y="1371600"/>
                <a:ext cx="6172200" cy="912109"/>
              </a:xfrm>
              <a:prstGeom prst="rect">
                <a:avLst/>
              </a:prstGeom>
              <a:blipFill rotWithShape="1">
                <a:blip r:embed="rId2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="" xmlns:a14="http://schemas.microsoft.com/office/drawing/2010/main" Requires="a14">
          <p:sp>
            <p:nvSpPr>
              <p:cNvPr id="5" name="Rectangle 4"/>
              <p:cNvSpPr/>
              <p:nvPr/>
            </p:nvSpPr>
            <p:spPr>
              <a:xfrm>
                <a:off x="1866900" y="2514600"/>
                <a:ext cx="5506065" cy="139987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/>
                          </m:ctrlPr>
                        </m:sSubPr>
                        <m:e>
                          <m:r>
                            <a:rPr lang="en-US" i="1"/>
                            <m:t>𝑊𝑄𝑆</m:t>
                          </m:r>
                        </m:e>
                        <m:sub>
                          <m:r>
                            <a:rPr lang="en-US" i="1"/>
                            <m:t>𝑖</m:t>
                          </m:r>
                        </m:sub>
                      </m:sSub>
                      <m:r>
                        <a:rPr lang="en-US" i="1"/>
                        <m:t>=</m:t>
                      </m:r>
                      <m:f>
                        <m:fPr>
                          <m:ctrlPr>
                            <a:rPr lang="en-US" i="1"/>
                          </m:ctrlPr>
                        </m:fPr>
                        <m:num>
                          <m:sSub>
                            <m:sSubPr>
                              <m:ctrlPr>
                                <a:rPr lang="en-US" i="1"/>
                              </m:ctrlPr>
                            </m:sSubPr>
                            <m:e>
                              <m:r>
                                <a:rPr lang="en-US" i="1"/>
                                <m:t>𝑟𝑒𝑑</m:t>
                              </m:r>
                            </m:e>
                            <m:sub>
                              <m:r>
                                <a:rPr lang="en-US" i="1"/>
                                <m:t>𝑖</m:t>
                              </m:r>
                            </m:sub>
                          </m:sSub>
                          <m:r>
                            <a:rPr lang="en-US" i="1"/>
                            <m:t>−</m:t>
                          </m:r>
                          <m:sSubSup>
                            <m:sSubSupPr>
                              <m:ctrlPr>
                                <a:rPr lang="en-US" i="1"/>
                              </m:ctrlPr>
                            </m:sSubSupPr>
                            <m:e>
                              <m:r>
                                <a:rPr lang="en-US" i="1"/>
                                <m:t>𝑟𝑒𝑑</m:t>
                              </m:r>
                            </m:e>
                            <m:sub>
                              <m:r>
                                <a:rPr lang="en-US" i="1"/>
                                <m:t>𝑖</m:t>
                              </m:r>
                            </m:sub>
                            <m:sup>
                              <m:r>
                                <a:rPr lang="en-US" i="1"/>
                                <m:t>𝑓</m:t>
                              </m:r>
                            </m:sup>
                          </m:sSubSup>
                        </m:num>
                        <m:den>
                          <m:sSub>
                            <m:sSubPr>
                              <m:ctrlPr>
                                <a:rPr lang="en-US" i="1"/>
                              </m:ctrlPr>
                            </m:sSubPr>
                            <m:e>
                              <m:r>
                                <a:rPr lang="en-US" i="1"/>
                                <m:t>𝐷</m:t>
                              </m:r>
                            </m:e>
                            <m:sub>
                              <m:r>
                                <a:rPr lang="en-US" i="1"/>
                                <m:t>𝑖</m:t>
                              </m:r>
                            </m:sub>
                          </m:sSub>
                        </m:den>
                      </m:f>
                      <m:r>
                        <a:rPr lang="en-US" i="1"/>
                        <m:t>         ∀</m:t>
                      </m:r>
                      <m:r>
                        <a:rPr lang="en-US" i="1"/>
                        <m:t>𝑖</m:t>
                      </m:r>
                      <m:r>
                        <a:rPr lang="en-US" i="1"/>
                        <m:t>=1,…, </m:t>
                      </m:r>
                      <m:r>
                        <a:rPr lang="en-US" i="1"/>
                        <m:t>𝑁</m:t>
                      </m:r>
                    </m:oMath>
                    <m:oMath xmlns:m="http://schemas.openxmlformats.org/officeDocument/2006/math">
                      <m:sSub>
                        <m:sSubPr>
                          <m:ctrlPr>
                            <a:rPr lang="en-US" i="1"/>
                          </m:ctrlPr>
                        </m:sSubPr>
                        <m:e>
                          <m:r>
                            <a:rPr lang="en-US" i="1"/>
                            <m:t>𝑊𝑄𝑆</m:t>
                          </m:r>
                        </m:e>
                        <m:sub>
                          <m:r>
                            <a:rPr lang="en-US" i="1"/>
                            <m:t>𝑓𝑖𝑛𝑎𝑙</m:t>
                          </m:r>
                        </m:sub>
                      </m:sSub>
                      <m:r>
                        <a:rPr lang="en-US" i="1"/>
                        <m:t>=</m:t>
                      </m:r>
                      <m:f>
                        <m:fPr>
                          <m:ctrlPr>
                            <a:rPr lang="en-US" i="1"/>
                          </m:ctrlPr>
                        </m:fPr>
                        <m:num>
                          <m:nary>
                            <m:naryPr>
                              <m:chr m:val="∑"/>
                              <m:limLoc m:val="undOvr"/>
                              <m:ctrlPr>
                                <a:rPr lang="en-US" i="1"/>
                              </m:ctrlPr>
                            </m:naryPr>
                            <m:sub>
                              <m:r>
                                <a:rPr lang="en-US" i="1"/>
                                <m:t>𝑖</m:t>
                              </m:r>
                              <m:r>
                                <a:rPr lang="en-US" i="1"/>
                                <m:t>=1</m:t>
                              </m:r>
                            </m:sub>
                            <m:sup>
                              <m:r>
                                <a:rPr lang="en-US" i="1"/>
                                <m:t>𝑁</m:t>
                              </m:r>
                            </m:sup>
                            <m:e>
                              <m:sSub>
                                <m:sSubPr>
                                  <m:ctrlPr>
                                    <a:rPr lang="en-US" i="1"/>
                                  </m:ctrlPr>
                                </m:sSubPr>
                                <m:e>
                                  <m:r>
                                    <a:rPr lang="en-US" i="1"/>
                                    <m:t>𝑊𝑄𝑆</m:t>
                                  </m:r>
                                </m:e>
                                <m:sub>
                                  <m:r>
                                    <a:rPr lang="en-US" i="1"/>
                                    <m:t>𝑖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en-US" i="1"/>
                                  </m:ctrlPr>
                                </m:sSubPr>
                                <m:e>
                                  <m:r>
                                    <a:rPr lang="en-US" i="1"/>
                                    <m:t>𝐷</m:t>
                                  </m:r>
                                </m:e>
                                <m:sub>
                                  <m:r>
                                    <a:rPr lang="en-US" i="1"/>
                                    <m:t>𝑖</m:t>
                                  </m:r>
                                </m:sub>
                              </m:sSub>
                              <m:r>
                                <a:rPr lang="en-US" i="1"/>
                                <m:t> </m:t>
                              </m:r>
                            </m:e>
                          </m:nary>
                        </m:num>
                        <m:den>
                          <m:nary>
                            <m:naryPr>
                              <m:chr m:val="∑"/>
                              <m:limLoc m:val="undOvr"/>
                              <m:ctrlPr>
                                <a:rPr lang="en-US" i="1"/>
                              </m:ctrlPr>
                            </m:naryPr>
                            <m:sub>
                              <m:r>
                                <a:rPr lang="en-US" i="1"/>
                                <m:t>𝑖</m:t>
                              </m:r>
                              <m:r>
                                <a:rPr lang="en-US" i="1"/>
                                <m:t>=1</m:t>
                              </m:r>
                            </m:sub>
                            <m:sup>
                              <m:r>
                                <a:rPr lang="en-US" i="1"/>
                                <m:t>𝑁</m:t>
                              </m:r>
                            </m:sup>
                            <m:e>
                              <m:sSub>
                                <m:sSubPr>
                                  <m:ctrlPr>
                                    <a:rPr lang="en-US" i="1"/>
                                  </m:ctrlPr>
                                </m:sSubPr>
                                <m:e>
                                  <m:r>
                                    <a:rPr lang="en-US" i="1"/>
                                    <m:t>𝐷</m:t>
                                  </m:r>
                                </m:e>
                                <m:sub>
                                  <m:r>
                                    <a:rPr lang="en-US" i="1"/>
                                    <m:t>𝑖</m:t>
                                  </m:r>
                                </m:sub>
                              </m:sSub>
                              <m:r>
                                <a:rPr lang="en-US" i="1"/>
                                <m:t> </m:t>
                              </m:r>
                            </m:e>
                          </m:nary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5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66900" y="2514600"/>
                <a:ext cx="5506065" cy="1399870"/>
              </a:xfrm>
              <a:prstGeom prst="rect">
                <a:avLst/>
              </a:prstGeom>
              <a:blipFill rotWithShape="1">
                <a:blip r:embed="rId3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="" xmlns:a14="http://schemas.microsoft.com/office/drawing/2010/main" Requires="a14">
          <p:sp>
            <p:nvSpPr>
              <p:cNvPr id="6" name="Rectangle 5"/>
              <p:cNvSpPr/>
              <p:nvPr/>
            </p:nvSpPr>
            <p:spPr>
              <a:xfrm>
                <a:off x="1295400" y="3944237"/>
                <a:ext cx="6324600" cy="69782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en-US"/>
                        <m:t>Fish</m:t>
                      </m:r>
                      <m:r>
                        <m:rPr>
                          <m:nor/>
                        </m:rPr>
                        <a:rPr lang="en-US"/>
                        <m:t> </m:t>
                      </m:r>
                      <m:r>
                        <m:rPr>
                          <m:nor/>
                        </m:rPr>
                        <a:rPr lang="en-US"/>
                        <m:t>mercury</m:t>
                      </m:r>
                      <m:r>
                        <m:rPr>
                          <m:nor/>
                        </m:rPr>
                        <a:rPr lang="en-US"/>
                        <m:t> </m:t>
                      </m:r>
                      <m:r>
                        <m:rPr>
                          <m:nor/>
                        </m:rPr>
                        <a:rPr lang="en-US"/>
                        <m:t>intake</m:t>
                      </m:r>
                      <m:r>
                        <a:rPr lang="en-US" i="1"/>
                        <m:t>=</m:t>
                      </m:r>
                      <m:f>
                        <m:fPr>
                          <m:ctrlPr>
                            <a:rPr lang="en-US" i="1"/>
                          </m:ctrlPr>
                        </m:fPr>
                        <m:num>
                          <m:sSub>
                            <m:sSubPr>
                              <m:ctrlPr>
                                <a:rPr lang="en-US" i="1"/>
                              </m:ctrlPr>
                            </m:sSubPr>
                            <m:e>
                              <m:r>
                                <a:rPr lang="en-US" i="1"/>
                                <m:t>𝑊𝑄𝑆</m:t>
                              </m:r>
                            </m:e>
                            <m:sub>
                              <m:r>
                                <a:rPr lang="en-US" i="1"/>
                                <m:t>𝑓𝑖𝑛𝑎𝑙</m:t>
                              </m:r>
                            </m:sub>
                          </m:sSub>
                        </m:num>
                        <m:den>
                          <m:r>
                            <a:rPr lang="en-US" i="1"/>
                            <m:t>𝑊𝑄𝑆</m:t>
                          </m:r>
                        </m:den>
                      </m:f>
                      <m:r>
                        <a:rPr lang="en-US" i="1"/>
                        <m:t>×</m:t>
                      </m:r>
                      <m:sSub>
                        <m:sSubPr>
                          <m:ctrlPr>
                            <a:rPr lang="en-US" i="1"/>
                          </m:ctrlPr>
                        </m:sSubPr>
                        <m:e>
                          <m:r>
                            <a:rPr lang="en-US" i="1"/>
                            <m:t>𝐻𝑔</m:t>
                          </m:r>
                        </m:e>
                        <m:sub>
                          <m:r>
                            <a:rPr lang="en-US" i="1"/>
                            <m:t>𝑠𝑎𝑓𝑒</m:t>
                          </m:r>
                        </m:sub>
                      </m:sSub>
                      <m:r>
                        <a:rPr lang="en-US" i="1"/>
                        <m:t>×</m:t>
                      </m:r>
                      <m:sSub>
                        <m:sSubPr>
                          <m:ctrlPr>
                            <a:rPr lang="en-US" i="1"/>
                          </m:ctrlPr>
                        </m:sSubPr>
                        <m:e>
                          <m:r>
                            <a:rPr lang="en-US" i="1"/>
                            <m:t>𝐹</m:t>
                          </m:r>
                        </m:e>
                        <m:sub>
                          <m:r>
                            <a:rPr lang="en-US" i="1"/>
                            <m:t>𝑎𝑣𝑔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6" name="Rectangle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95400" y="3944237"/>
                <a:ext cx="6324600" cy="697820"/>
              </a:xfrm>
              <a:prstGeom prst="rect">
                <a:avLst/>
              </a:prstGeom>
              <a:blipFill rotWithShape="1">
                <a:blip r:embed="rId4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="" xmlns:a14="http://schemas.microsoft.com/office/drawing/2010/main" Requires="a14">
          <p:sp>
            <p:nvSpPr>
              <p:cNvPr id="7" name="Rectangle 6"/>
              <p:cNvSpPr/>
              <p:nvPr/>
            </p:nvSpPr>
            <p:spPr>
              <a:xfrm>
                <a:off x="1866900" y="4761462"/>
                <a:ext cx="5181600" cy="39555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en-US"/>
                        <m:t>Water</m:t>
                      </m:r>
                      <m:r>
                        <m:rPr>
                          <m:nor/>
                        </m:rPr>
                        <a:rPr lang="en-US"/>
                        <m:t> </m:t>
                      </m:r>
                      <m:r>
                        <m:rPr>
                          <m:nor/>
                        </m:rPr>
                        <a:rPr lang="en-US"/>
                        <m:t>mercury</m:t>
                      </m:r>
                      <m:r>
                        <m:rPr>
                          <m:nor/>
                        </m:rPr>
                        <a:rPr lang="en-US"/>
                        <m:t> </m:t>
                      </m:r>
                      <m:r>
                        <m:rPr>
                          <m:nor/>
                        </m:rPr>
                        <a:rPr lang="en-US"/>
                        <m:t>intake</m:t>
                      </m:r>
                      <m:r>
                        <a:rPr lang="en-US" i="1"/>
                        <m:t>=</m:t>
                      </m:r>
                      <m:r>
                        <a:rPr lang="en-US" i="1"/>
                        <m:t>𝐿𝐶</m:t>
                      </m:r>
                      <m:r>
                        <a:rPr lang="en-US" i="1"/>
                        <m:t>50 ×</m:t>
                      </m:r>
                      <m:sSub>
                        <m:sSubPr>
                          <m:ctrlPr>
                            <a:rPr lang="en-US" i="1"/>
                          </m:ctrlPr>
                        </m:sSubPr>
                        <m:e>
                          <m:r>
                            <a:rPr lang="en-US" i="1"/>
                            <m:t>𝑊</m:t>
                          </m:r>
                        </m:e>
                        <m:sub>
                          <m:r>
                            <a:rPr lang="en-US" i="1"/>
                            <m:t>𝑎𝑣𝑔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7" name="Rectangle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66900" y="4761462"/>
                <a:ext cx="5181600" cy="395558"/>
              </a:xfrm>
              <a:prstGeom prst="rect">
                <a:avLst/>
              </a:prstGeom>
              <a:blipFill rotWithShape="1">
                <a:blip r:embed="rId5" cstate="print"/>
                <a:stretch>
                  <a:fillRect b="-307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="" xmlns:a14="http://schemas.microsoft.com/office/drawing/2010/main" Requires="a14">
          <p:sp>
            <p:nvSpPr>
              <p:cNvPr id="9" name="Rectangle 8"/>
              <p:cNvSpPr/>
              <p:nvPr/>
            </p:nvSpPr>
            <p:spPr>
              <a:xfrm>
                <a:off x="342900" y="5554603"/>
                <a:ext cx="8229600" cy="738664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>
                <a:solidFill>
                  <a:schemeClr val="tx1"/>
                </a:solidFill>
              </a:ln>
            </p:spPr>
            <p:txBody>
              <a:bodyPr wrap="square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en-US"/>
                        <m:t>Health</m:t>
                      </m:r>
                      <m:r>
                        <m:rPr>
                          <m:nor/>
                        </m:rPr>
                        <a:rPr lang="en-US"/>
                        <m:t> </m:t>
                      </m:r>
                      <m:r>
                        <m:rPr>
                          <m:nor/>
                        </m:rPr>
                        <a:rPr lang="en-US"/>
                        <m:t>cost</m:t>
                      </m:r>
                      <m:r>
                        <a:rPr lang="en-US" i="1"/>
                        <m:t>=</m:t>
                      </m:r>
                      <m:d>
                        <m:dPr>
                          <m:ctrlPr>
                            <a:rPr lang="en-US" i="1"/>
                          </m:ctrlPr>
                        </m:dPr>
                        <m:e>
                          <m:f>
                            <m:fPr>
                              <m:ctrlPr>
                                <a:rPr lang="en-US" i="1"/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i="1"/>
                                  </m:ctrlPr>
                                </m:sSubPr>
                                <m:e>
                                  <m:r>
                                    <a:rPr lang="en-US" i="1"/>
                                    <m:t>𝑊𝑄𝑆</m:t>
                                  </m:r>
                                </m:e>
                                <m:sub>
                                  <m:r>
                                    <a:rPr lang="en-US" i="1"/>
                                    <m:t>𝑓𝑖𝑛𝑎𝑙</m:t>
                                  </m:r>
                                </m:sub>
                              </m:sSub>
                            </m:num>
                            <m:den>
                              <m:r>
                                <a:rPr lang="en-US" i="1"/>
                                <m:t>𝑊𝑄𝑆</m:t>
                              </m:r>
                            </m:den>
                          </m:f>
                          <m:r>
                            <a:rPr lang="en-US" i="1"/>
                            <m:t>×</m:t>
                          </m:r>
                          <m:sSub>
                            <m:sSubPr>
                              <m:ctrlPr>
                                <a:rPr lang="en-US" i="1"/>
                              </m:ctrlPr>
                            </m:sSubPr>
                            <m:e>
                              <m:r>
                                <a:rPr lang="en-US" i="1"/>
                                <m:t>𝐻𝑔</m:t>
                              </m:r>
                            </m:e>
                            <m:sub>
                              <m:r>
                                <a:rPr lang="en-US" i="1"/>
                                <m:t>𝑠𝑎𝑓𝑒</m:t>
                              </m:r>
                            </m:sub>
                          </m:sSub>
                          <m:r>
                            <a:rPr lang="en-US" i="1"/>
                            <m:t>×</m:t>
                          </m:r>
                          <m:sSub>
                            <m:sSubPr>
                              <m:ctrlPr>
                                <a:rPr lang="en-US" i="1"/>
                              </m:ctrlPr>
                            </m:sSubPr>
                            <m:e>
                              <m:r>
                                <a:rPr lang="en-US" i="1"/>
                                <m:t>𝐹</m:t>
                              </m:r>
                            </m:e>
                            <m:sub>
                              <m:r>
                                <a:rPr lang="en-US" i="1"/>
                                <m:t>𝑎𝑣𝑔</m:t>
                              </m:r>
                            </m:sub>
                          </m:sSub>
                          <m:r>
                            <a:rPr lang="en-US" i="1"/>
                            <m:t>×</m:t>
                          </m:r>
                          <m:f>
                            <m:fPr>
                              <m:ctrlPr>
                                <a:rPr lang="en-US" i="1"/>
                              </m:ctrlPr>
                            </m:fPr>
                            <m:num>
                              <m:r>
                                <a:rPr lang="en-US" i="1"/>
                                <m:t>1</m:t>
                              </m:r>
                            </m:num>
                            <m:den>
                              <m:r>
                                <a:rPr lang="en-US" i="1"/>
                                <m:t>𝐿𝐶</m:t>
                              </m:r>
                              <m:r>
                                <a:rPr lang="en-US" i="1"/>
                                <m:t>50 ×</m:t>
                              </m:r>
                              <m:sSub>
                                <m:sSubPr>
                                  <m:ctrlPr>
                                    <a:rPr lang="en-US" i="1"/>
                                  </m:ctrlPr>
                                </m:sSubPr>
                                <m:e>
                                  <m:r>
                                    <a:rPr lang="en-US" i="1"/>
                                    <m:t>𝑊</m:t>
                                  </m:r>
                                </m:e>
                                <m:sub>
                                  <m:r>
                                    <a:rPr lang="en-US" i="1"/>
                                    <m:t>𝑎𝑣𝑔</m:t>
                                  </m:r>
                                </m:sub>
                              </m:sSub>
                            </m:den>
                          </m:f>
                        </m:e>
                      </m:d>
                      <m:r>
                        <a:rPr lang="en-US" i="1"/>
                        <m:t>×</m:t>
                      </m:r>
                      <m:d>
                        <m:dPr>
                          <m:ctrlPr>
                            <a:rPr lang="en-US" i="1"/>
                          </m:ctrlPr>
                        </m:dPr>
                        <m:e>
                          <m:f>
                            <m:fPr>
                              <m:ctrlPr>
                                <a:rPr lang="en-US" i="1"/>
                              </m:ctrlPr>
                            </m:fPr>
                            <m:num>
                              <m:r>
                                <a:rPr lang="en-US" i="1"/>
                                <m:t>𝑃</m:t>
                              </m:r>
                            </m:num>
                            <m:den>
                              <m:r>
                                <a:rPr lang="en-US" i="1"/>
                                <m:t>2</m:t>
                              </m:r>
                            </m:den>
                          </m:f>
                        </m:e>
                      </m:d>
                      <m:r>
                        <a:rPr lang="en-US" i="1"/>
                        <m:t>×</m:t>
                      </m:r>
                      <m:sSub>
                        <m:sSubPr>
                          <m:ctrlPr>
                            <a:rPr lang="en-US" i="1"/>
                          </m:ctrlPr>
                        </m:sSubPr>
                        <m:e>
                          <m:r>
                            <a:rPr lang="en-US" i="1"/>
                            <m:t>𝐶</m:t>
                          </m:r>
                        </m:e>
                        <m:sub>
                          <m:r>
                            <a:rPr lang="en-US" i="1"/>
                            <m:t>h𝑒𝑎𝑙𝑡h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9" name="Rectangle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2900" y="5554603"/>
                <a:ext cx="8229600" cy="738664"/>
              </a:xfrm>
              <a:prstGeom prst="rect">
                <a:avLst/>
              </a:prstGeom>
              <a:blipFill rotWithShape="1">
                <a:blip r:embed="rId6" cstate="print"/>
                <a:stretch>
                  <a:fillRect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="" xmlns:p14="http://schemas.microsoft.com/office/powerpoint/2010/main" val="386128275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36871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Health care cost calculation parameters</a:t>
            </a:r>
            <a:endParaRPr lang="en-US" dirty="0"/>
          </a:p>
        </p:txBody>
      </p:sp>
      <mc:AlternateContent xmlns:mc="http://schemas.openxmlformats.org/markup-compatibility/2006">
        <mc:Choice xmlns=""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152400" y="1447800"/>
                <a:ext cx="8839200" cy="5029200"/>
              </a:xfrm>
            </p:spPr>
            <p:txBody>
              <a:bodyPr>
                <a:normAutofit fontScale="92500" lnSpcReduction="10000"/>
              </a:bodyPr>
              <a:lstStyle/>
              <a:p>
                <a:r>
                  <a:rPr lang="en-US" dirty="0" smtClean="0"/>
                  <a:t>LC50: Lethal </a:t>
                </a:r>
                <a:r>
                  <a:rPr lang="en-US" dirty="0"/>
                  <a:t>Concentration </a:t>
                </a:r>
                <a:r>
                  <a:rPr lang="en-US" dirty="0" smtClean="0"/>
                  <a:t>50% for mercury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/>
                        </m:ctrlPr>
                      </m:sSubPr>
                      <m:e>
                        <m:r>
                          <a:rPr lang="en-US" i="1"/>
                          <m:t>𝐻𝑔</m:t>
                        </m:r>
                      </m:e>
                      <m:sub>
                        <m:r>
                          <a:rPr lang="en-US" i="1"/>
                          <m:t>𝑠𝑎𝑓𝑒</m:t>
                        </m:r>
                      </m:sub>
                    </m:sSub>
                    <m:r>
                      <a:rPr lang="en-US" b="0" i="1" smtClean="0">
                        <a:latin typeface="Cambria Math"/>
                      </a:rPr>
                      <m:t>: </m:t>
                    </m:r>
                  </m:oMath>
                </a14:m>
                <a:r>
                  <a:rPr lang="en-US" dirty="0" smtClean="0"/>
                  <a:t>Safe </a:t>
                </a:r>
                <a:r>
                  <a:rPr lang="en-US" dirty="0"/>
                  <a:t>mercury concentration in </a:t>
                </a:r>
                <a:r>
                  <a:rPr lang="en-US" dirty="0" smtClean="0"/>
                  <a:t>fishes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/>
                        </m:ctrlPr>
                      </m:sSubPr>
                      <m:e>
                        <m:r>
                          <a:rPr lang="en-US" i="1"/>
                          <m:t>𝑊𝑄𝑆</m:t>
                        </m:r>
                      </m:e>
                      <m:sub>
                        <m:r>
                          <a:rPr lang="en-US" i="1"/>
                          <m:t>𝑓𝑖𝑛𝑎𝑙</m:t>
                        </m:r>
                      </m:sub>
                    </m:sSub>
                  </m:oMath>
                </a14:m>
                <a:r>
                  <a:rPr lang="en-US" dirty="0" smtClean="0"/>
                  <a:t>: Actual water quality standard</a:t>
                </a:r>
              </a:p>
              <a:p>
                <a14:m>
                  <m:oMath xmlns:m="http://schemas.openxmlformats.org/officeDocument/2006/math">
                    <m:sSubSup>
                      <m:sSubSupPr>
                        <m:ctrlPr>
                          <a:rPr lang="en-US" i="1"/>
                        </m:ctrlPr>
                      </m:sSubSupPr>
                      <m:e>
                        <m:r>
                          <a:rPr lang="en-US" i="1"/>
                          <m:t>𝑟𝑒𝑑</m:t>
                        </m:r>
                      </m:e>
                      <m:sub>
                        <m:r>
                          <a:rPr lang="en-US" i="1"/>
                          <m:t>𝑖</m:t>
                        </m:r>
                      </m:sub>
                      <m:sup>
                        <m:r>
                          <a:rPr lang="en-US" i="1"/>
                          <m:t>𝑓</m:t>
                        </m:r>
                      </m:sup>
                    </m:sSubSup>
                  </m:oMath>
                </a14:m>
                <a:r>
                  <a:rPr lang="en-US" dirty="0" smtClean="0"/>
                  <a:t>: Final </a:t>
                </a:r>
                <a:r>
                  <a:rPr lang="en-US" dirty="0"/>
                  <a:t>reduction achieved by </a:t>
                </a:r>
                <a:r>
                  <a:rPr lang="en-US" dirty="0" smtClean="0"/>
                  <a:t>point source </a:t>
                </a:r>
                <a:r>
                  <a:rPr lang="en-US" i="1" dirty="0"/>
                  <a:t>i</a:t>
                </a:r>
                <a:endParaRPr lang="en-US" i="1" dirty="0" smtClean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/>
                        </m:ctrlPr>
                      </m:sSubPr>
                      <m:e>
                        <m:r>
                          <a:rPr lang="en-US" i="1"/>
                          <m:t>𝐹</m:t>
                        </m:r>
                      </m:e>
                      <m:sub>
                        <m:r>
                          <a:rPr lang="en-US" i="1"/>
                          <m:t>𝑎𝑣𝑔</m:t>
                        </m:r>
                      </m:sub>
                    </m:sSub>
                  </m:oMath>
                </a14:m>
                <a:r>
                  <a:rPr lang="en-US" i="1" dirty="0" smtClean="0"/>
                  <a:t>: </a:t>
                </a:r>
                <a:r>
                  <a:rPr lang="en-US" dirty="0" smtClean="0"/>
                  <a:t>Average </a:t>
                </a:r>
                <a:r>
                  <a:rPr lang="en-US" dirty="0"/>
                  <a:t>fish consumption per person per day </a:t>
                </a:r>
                <a:endParaRPr lang="en-US" dirty="0" smtClean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/>
                        </m:ctrlPr>
                      </m:sSubPr>
                      <m:e>
                        <m:r>
                          <a:rPr lang="en-US" i="1"/>
                          <m:t>𝑊</m:t>
                        </m:r>
                      </m:e>
                      <m:sub>
                        <m:r>
                          <a:rPr lang="en-US" i="1"/>
                          <m:t>𝑎𝑣𝑔</m:t>
                        </m:r>
                      </m:sub>
                    </m:sSub>
                  </m:oMath>
                </a14:m>
                <a:r>
                  <a:rPr lang="en-US" dirty="0" smtClean="0"/>
                  <a:t>: A</a:t>
                </a:r>
                <a:r>
                  <a:rPr lang="en-US" dirty="0"/>
                  <a:t>verage water consumption per person per </a:t>
                </a:r>
                <a:r>
                  <a:rPr lang="en-US" dirty="0" smtClean="0"/>
                  <a:t>day</a:t>
                </a:r>
              </a:p>
              <a:p>
                <a:r>
                  <a:rPr lang="en-US" i="1" dirty="0" smtClean="0"/>
                  <a:t>P</a:t>
                </a:r>
                <a:r>
                  <a:rPr lang="en-US" dirty="0" smtClean="0"/>
                  <a:t>: Population </a:t>
                </a:r>
                <a:r>
                  <a:rPr lang="en-US" dirty="0"/>
                  <a:t>in the </a:t>
                </a:r>
                <a:r>
                  <a:rPr lang="en-US" dirty="0" smtClean="0"/>
                  <a:t>watershed affected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/>
                        </m:ctrlPr>
                      </m:sSubPr>
                      <m:e>
                        <m:r>
                          <a:rPr lang="en-US" i="1"/>
                          <m:t>𝐶</m:t>
                        </m:r>
                      </m:e>
                      <m:sub>
                        <m:r>
                          <a:rPr lang="en-US" i="1"/>
                          <m:t>h𝑒𝑎𝑙𝑡h</m:t>
                        </m:r>
                      </m:sub>
                    </m:sSub>
                  </m:oMath>
                </a14:m>
                <a:r>
                  <a:rPr lang="en-US" dirty="0" smtClean="0"/>
                  <a:t>: Health </a:t>
                </a:r>
                <a:r>
                  <a:rPr lang="en-US" dirty="0"/>
                  <a:t>care compensation per mortality</a:t>
                </a:r>
                <a:endParaRPr lang="en-US" i="1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52400" y="1447800"/>
                <a:ext cx="8839200" cy="5029200"/>
              </a:xfrm>
              <a:blipFill rotWithShape="1">
                <a:blip r:embed="rId2" cstate="print"/>
                <a:stretch>
                  <a:fillRect l="-1379" t="-2424" b="-36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="" xmlns:p14="http://schemas.microsoft.com/office/powerpoint/2010/main" val="25874568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36871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Programming in GAMS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55" y="1804219"/>
            <a:ext cx="8940800" cy="5029200"/>
          </a:xfrm>
        </p:spPr>
      </p:pic>
      <p:sp>
        <p:nvSpPr>
          <p:cNvPr id="6" name="TextBox 5"/>
          <p:cNvSpPr txBox="1"/>
          <p:nvPr/>
        </p:nvSpPr>
        <p:spPr>
          <a:xfrm>
            <a:off x="304800" y="1219200"/>
            <a:ext cx="831407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Declaration of sets and parameter values for model formulation</a:t>
            </a:r>
          </a:p>
        </p:txBody>
      </p:sp>
    </p:spTree>
    <p:extLst>
      <p:ext uri="{BB962C8B-B14F-4D97-AF65-F5344CB8AC3E}">
        <p14:creationId xmlns="" xmlns:p14="http://schemas.microsoft.com/office/powerpoint/2010/main" val="193119988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36871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Programming in GAMS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1828800"/>
            <a:ext cx="8763000" cy="4929188"/>
          </a:xfrm>
        </p:spPr>
      </p:pic>
      <p:sp>
        <p:nvSpPr>
          <p:cNvPr id="6" name="TextBox 5"/>
          <p:cNvSpPr txBox="1"/>
          <p:nvPr/>
        </p:nvSpPr>
        <p:spPr>
          <a:xfrm>
            <a:off x="457200" y="1219200"/>
            <a:ext cx="813748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Declaration of data table for 29 point source industries</a:t>
            </a:r>
          </a:p>
        </p:txBody>
      </p:sp>
    </p:spTree>
    <p:extLst>
      <p:ext uri="{BB962C8B-B14F-4D97-AF65-F5344CB8AC3E}">
        <p14:creationId xmlns="" xmlns:p14="http://schemas.microsoft.com/office/powerpoint/2010/main" val="417477490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36871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Programming in GAMS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2024062"/>
            <a:ext cx="8458200" cy="4757738"/>
          </a:xfrm>
        </p:spPr>
      </p:pic>
      <p:sp>
        <p:nvSpPr>
          <p:cNvPr id="6" name="TextBox 5"/>
          <p:cNvSpPr txBox="1"/>
          <p:nvPr/>
        </p:nvSpPr>
        <p:spPr>
          <a:xfrm>
            <a:off x="492917" y="1381780"/>
            <a:ext cx="788908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Declaration of equations, model and solve statement</a:t>
            </a:r>
          </a:p>
        </p:txBody>
      </p:sp>
    </p:spTree>
    <p:extLst>
      <p:ext uri="{BB962C8B-B14F-4D97-AF65-F5344CB8AC3E}">
        <p14:creationId xmlns="" xmlns:p14="http://schemas.microsoft.com/office/powerpoint/2010/main" val="417477490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36871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Programming in GAMS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1905000"/>
            <a:ext cx="8805333" cy="4953000"/>
          </a:xfrm>
        </p:spPr>
      </p:pic>
      <p:sp>
        <p:nvSpPr>
          <p:cNvPr id="6" name="TextBox 5"/>
          <p:cNvSpPr txBox="1"/>
          <p:nvPr/>
        </p:nvSpPr>
        <p:spPr>
          <a:xfrm>
            <a:off x="228600" y="1066800"/>
            <a:ext cx="8382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Post optimization calculation of health care cost for the model simulation result</a:t>
            </a:r>
          </a:p>
        </p:txBody>
      </p:sp>
    </p:spTree>
    <p:extLst>
      <p:ext uri="{BB962C8B-B14F-4D97-AF65-F5344CB8AC3E}">
        <p14:creationId xmlns="" xmlns:p14="http://schemas.microsoft.com/office/powerpoint/2010/main" val="41747749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4581"/>
            <a:ext cx="8229600" cy="1143000"/>
          </a:xfrm>
        </p:spPr>
        <p:txBody>
          <a:bodyPr/>
          <a:lstStyle/>
          <a:p>
            <a:r>
              <a:rPr lang="en-US" dirty="0" smtClean="0"/>
              <a:t>Problem Statement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447800"/>
            <a:ext cx="8839200" cy="4953000"/>
          </a:xfrm>
        </p:spPr>
        <p:txBody>
          <a:bodyPr>
            <a:normAutofit/>
          </a:bodyPr>
          <a:lstStyle/>
          <a:p>
            <a:r>
              <a:rPr lang="en-US" dirty="0"/>
              <a:t>Total Maximum Daily Load (TMDL) of 32.8 kilograms/year for mercury </a:t>
            </a:r>
            <a:r>
              <a:rPr lang="en-US" dirty="0" smtClean="0"/>
              <a:t>for the </a:t>
            </a:r>
            <a:r>
              <a:rPr lang="en-US" dirty="0"/>
              <a:t>Savannah River </a:t>
            </a:r>
            <a:r>
              <a:rPr lang="en-US" dirty="0" smtClean="0"/>
              <a:t>basin </a:t>
            </a:r>
          </a:p>
          <a:p>
            <a:r>
              <a:rPr lang="en-US" dirty="0" smtClean="0"/>
              <a:t>Water </a:t>
            </a:r>
            <a:r>
              <a:rPr lang="en-US" dirty="0"/>
              <a:t>quality standard (WQS) of 2.8 ng/l (parts per trillion</a:t>
            </a:r>
            <a:r>
              <a:rPr lang="en-US" dirty="0" smtClean="0"/>
              <a:t>)</a:t>
            </a:r>
          </a:p>
          <a:p>
            <a:r>
              <a:rPr lang="en-US" dirty="0" smtClean="0"/>
              <a:t>29 </a:t>
            </a:r>
            <a:r>
              <a:rPr lang="en-US" dirty="0"/>
              <a:t>major industries (point sources) </a:t>
            </a:r>
            <a:r>
              <a:rPr lang="en-US" dirty="0" smtClean="0"/>
              <a:t>must comply</a:t>
            </a:r>
          </a:p>
          <a:p>
            <a:r>
              <a:rPr lang="en-US" dirty="0" smtClean="0"/>
              <a:t>Three mercury </a:t>
            </a:r>
            <a:r>
              <a:rPr lang="en-US" dirty="0"/>
              <a:t>control </a:t>
            </a:r>
            <a:r>
              <a:rPr lang="en-US" dirty="0" smtClean="0"/>
              <a:t>technologies available for implementation: Differ in cost and efficiency </a:t>
            </a:r>
          </a:p>
        </p:txBody>
      </p:sp>
    </p:spTree>
    <p:extLst>
      <p:ext uri="{BB962C8B-B14F-4D97-AF65-F5344CB8AC3E}">
        <p14:creationId xmlns="" xmlns:p14="http://schemas.microsoft.com/office/powerpoint/2010/main" val="240183573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1" y="1524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Model modification: Inclusion of health care cost as objective</a:t>
            </a:r>
            <a:endParaRPr lang="en-US" dirty="0"/>
          </a:p>
        </p:txBody>
      </p:sp>
      <mc:AlternateContent xmlns:mc="http://schemas.openxmlformats.org/markup-compatibility/2006">
        <mc:Choice xmlns="" xmlns:a14="http://schemas.microsoft.com/office/drawing/2010/main" Requires="a14">
          <p:sp>
            <p:nvSpPr>
              <p:cNvPr id="5" name="Rectangle 4"/>
              <p:cNvSpPr/>
              <p:nvPr/>
            </p:nvSpPr>
            <p:spPr>
              <a:xfrm>
                <a:off x="609599" y="2057400"/>
                <a:ext cx="7467601" cy="136749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IN" sz="2800"/>
                        <m:t>Minimize</m:t>
                      </m:r>
                      <m:r>
                        <a:rPr lang="en-IN" sz="2800"/>
                        <m:t>  </m:t>
                      </m:r>
                      <m:nary>
                        <m:naryPr>
                          <m:chr m:val="∑"/>
                          <m:limLoc m:val="undOvr"/>
                          <m:ctrlPr>
                            <a:rPr lang="en-US" sz="2800" i="1"/>
                          </m:ctrlPr>
                        </m:naryPr>
                        <m:sub>
                          <m:r>
                            <a:rPr lang="en-IN" sz="2800" i="1"/>
                            <m:t>𝑖</m:t>
                          </m:r>
                          <m:r>
                            <a:rPr lang="en-IN" sz="2800" i="1"/>
                            <m:t>=1</m:t>
                          </m:r>
                        </m:sub>
                        <m:sup>
                          <m:r>
                            <a:rPr lang="en-IN" sz="2800" i="1"/>
                            <m:t>𝑁</m:t>
                          </m:r>
                        </m:sup>
                        <m:e>
                          <m:nary>
                            <m:naryPr>
                              <m:chr m:val="∑"/>
                              <m:limLoc m:val="undOvr"/>
                              <m:ctrlPr>
                                <a:rPr lang="en-US" sz="2800" i="1"/>
                              </m:ctrlPr>
                            </m:naryPr>
                            <m:sub>
                              <m:r>
                                <a:rPr lang="en-IN" sz="2800" i="1"/>
                                <m:t>𝑗</m:t>
                              </m:r>
                              <m:r>
                                <a:rPr lang="en-IN" sz="2800" i="1"/>
                                <m:t>=1</m:t>
                              </m:r>
                            </m:sub>
                            <m:sup>
                              <m:r>
                                <a:rPr lang="en-IN" sz="2800" i="1"/>
                                <m:t>𝑀</m:t>
                              </m:r>
                            </m:sup>
                            <m:e>
                              <m:sSub>
                                <m:sSubPr>
                                  <m:ctrlPr>
                                    <a:rPr lang="en-US" sz="2800" i="1"/>
                                  </m:ctrlPr>
                                </m:sSubPr>
                                <m:e>
                                  <m:r>
                                    <a:rPr lang="en-IN" sz="2800" i="1"/>
                                    <m:t>𝑓</m:t>
                                  </m:r>
                                </m:e>
                                <m:sub>
                                  <m:r>
                                    <a:rPr lang="en-IN" sz="2800" i="1"/>
                                    <m:t>𝑗</m:t>
                                  </m:r>
                                </m:sub>
                              </m:sSub>
                              <m:d>
                                <m:dPr>
                                  <m:ctrlPr>
                                    <a:rPr lang="en-US" sz="2800" i="1"/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US" sz="2800" i="1"/>
                                      </m:ctrlPr>
                                    </m:sSubPr>
                                    <m:e>
                                      <m:r>
                                        <a:rPr lang="en-IN" sz="2800" i="1"/>
                                        <m:t>∅</m:t>
                                      </m:r>
                                    </m:e>
                                    <m:sub>
                                      <m:r>
                                        <a:rPr lang="en-IN" sz="2800" i="1"/>
                                        <m:t>𝑗</m:t>
                                      </m:r>
                                    </m:sub>
                                  </m:sSub>
                                  <m:r>
                                    <a:rPr lang="en-IN" sz="2800" i="1"/>
                                    <m:t>,</m:t>
                                  </m:r>
                                  <m:sSub>
                                    <m:sSubPr>
                                      <m:ctrlPr>
                                        <a:rPr lang="en-US" sz="2800" i="1"/>
                                      </m:ctrlPr>
                                    </m:sSubPr>
                                    <m:e>
                                      <m:r>
                                        <a:rPr lang="en-IN" sz="2800" i="1"/>
                                        <m:t>𝐷</m:t>
                                      </m:r>
                                    </m:e>
                                    <m:sub>
                                      <m:r>
                                        <a:rPr lang="en-IN" sz="2800" i="1"/>
                                        <m:t>𝑖</m:t>
                                      </m:r>
                                    </m:sub>
                                  </m:sSub>
                                </m:e>
                              </m:d>
                              <m:r>
                                <a:rPr lang="en-IN" sz="2800" i="1"/>
                                <m:t>×</m:t>
                              </m:r>
                              <m:sSub>
                                <m:sSubPr>
                                  <m:ctrlPr>
                                    <a:rPr lang="en-US" sz="2800" i="1"/>
                                  </m:ctrlPr>
                                </m:sSubPr>
                                <m:e>
                                  <m:r>
                                    <a:rPr lang="en-IN" sz="2800" i="1"/>
                                    <m:t>𝑏</m:t>
                                  </m:r>
                                </m:e>
                                <m:sub>
                                  <m:r>
                                    <a:rPr lang="en-IN" sz="2800" i="1"/>
                                    <m:t>𝑖𝑗</m:t>
                                  </m:r>
                                </m:sub>
                              </m:sSub>
                            </m:e>
                          </m:nary>
                        </m:e>
                      </m:nary>
                      <m:r>
                        <a:rPr lang="en-IN" sz="2800" i="1"/>
                        <m:t>+</m:t>
                      </m:r>
                      <m:sSub>
                        <m:sSubPr>
                          <m:ctrlPr>
                            <a:rPr lang="en-US" sz="2800" i="1"/>
                          </m:ctrlPr>
                        </m:sSubPr>
                        <m:e>
                          <m:r>
                            <a:rPr lang="en-IN" sz="2800" i="1"/>
                            <m:t>𝑤</m:t>
                          </m:r>
                        </m:e>
                        <m:sub>
                          <m:r>
                            <a:rPr lang="en-IN" sz="2800" i="1"/>
                            <m:t>𝐻</m:t>
                          </m:r>
                        </m:sub>
                      </m:sSub>
                      <m:sSub>
                        <m:sSubPr>
                          <m:ctrlPr>
                            <a:rPr lang="en-US" sz="2800" i="1"/>
                          </m:ctrlPr>
                        </m:sSubPr>
                        <m:e>
                          <m:r>
                            <a:rPr lang="en-IN" sz="2800" i="1"/>
                            <m:t>𝐶</m:t>
                          </m:r>
                        </m:e>
                        <m:sub>
                          <m:r>
                            <a:rPr lang="en-IN" sz="2800" i="1"/>
                            <m:t>𝐻</m:t>
                          </m:r>
                        </m:sub>
                      </m:sSub>
                    </m:oMath>
                  </m:oMathPara>
                </a14:m>
                <a:endParaRPr lang="en-US" sz="2800" dirty="0"/>
              </a:p>
            </p:txBody>
          </p:sp>
        </mc:Choice>
        <mc:Fallback>
          <p:sp>
            <p:nvSpPr>
              <p:cNvPr id="5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9599" y="2057400"/>
                <a:ext cx="7467601" cy="1367490"/>
              </a:xfrm>
              <a:prstGeom prst="rect">
                <a:avLst/>
              </a:prstGeom>
              <a:blipFill rotWithShape="1">
                <a:blip r:embed="rId2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Box 6"/>
          <p:cNvSpPr txBox="1"/>
          <p:nvPr/>
        </p:nvSpPr>
        <p:spPr>
          <a:xfrm>
            <a:off x="838201" y="3886200"/>
            <a:ext cx="72390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Health care cost calculation equations are now part of the constraints</a:t>
            </a:r>
            <a:endParaRPr lang="en-US" sz="3200" dirty="0"/>
          </a:p>
        </p:txBody>
      </p:sp>
    </p:spTree>
    <p:extLst>
      <p:ext uri="{BB962C8B-B14F-4D97-AF65-F5344CB8AC3E}">
        <p14:creationId xmlns="" xmlns:p14="http://schemas.microsoft.com/office/powerpoint/2010/main" val="161514512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  <a:p>
            <a:endParaRPr lang="en-US" altLang="en-US"/>
          </a:p>
        </p:txBody>
      </p:sp>
      <p:sp>
        <p:nvSpPr>
          <p:cNvPr id="330754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0"/>
            <a:ext cx="8229600" cy="1143000"/>
          </a:xfrm>
        </p:spPr>
        <p:txBody>
          <a:bodyPr/>
          <a:lstStyle/>
          <a:p>
            <a:r>
              <a:rPr lang="en-US" altLang="en-US" sz="4000"/>
              <a:t>Model Extensions</a:t>
            </a:r>
          </a:p>
        </p:txBody>
      </p:sp>
      <p:sp>
        <p:nvSpPr>
          <p:cNvPr id="3307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066800"/>
            <a:ext cx="8305800" cy="5334000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en-US" altLang="en-US" sz="3600" dirty="0" smtClean="0"/>
              <a:t>Model assumptions for mercury control technologies:</a:t>
            </a:r>
            <a:endParaRPr lang="en-US" altLang="en-US" sz="3600" dirty="0"/>
          </a:p>
          <a:p>
            <a:pPr lvl="1">
              <a:lnSpc>
                <a:spcPct val="80000"/>
              </a:lnSpc>
            </a:pPr>
            <a:r>
              <a:rPr lang="en-US" altLang="en-US" sz="3200" dirty="0"/>
              <a:t>Cost </a:t>
            </a:r>
            <a:r>
              <a:rPr lang="en-US" altLang="en-US" sz="3200" dirty="0" smtClean="0"/>
              <a:t>scales </a:t>
            </a:r>
            <a:r>
              <a:rPr lang="en-US" altLang="en-US" sz="3200" dirty="0"/>
              <a:t>linearly with volume (</a:t>
            </a:r>
            <a:r>
              <a:rPr lang="en-US" altLang="en-US" sz="3200" i="1" dirty="0" err="1"/>
              <a:t>TC</a:t>
            </a:r>
            <a:r>
              <a:rPr lang="en-US" altLang="en-US" sz="3200" i="1" baseline="-25000" dirty="0" err="1"/>
              <a:t>j</a:t>
            </a:r>
            <a:r>
              <a:rPr lang="en-US" altLang="en-US" sz="3200" dirty="0"/>
              <a:t>)</a:t>
            </a:r>
          </a:p>
          <a:p>
            <a:pPr lvl="1">
              <a:lnSpc>
                <a:spcPct val="80000"/>
              </a:lnSpc>
            </a:pPr>
            <a:r>
              <a:rPr lang="en-US" altLang="en-US" sz="3200" dirty="0"/>
              <a:t>Cost is deterministically known</a:t>
            </a:r>
          </a:p>
          <a:p>
            <a:pPr>
              <a:lnSpc>
                <a:spcPct val="80000"/>
              </a:lnSpc>
            </a:pPr>
            <a:r>
              <a:rPr lang="en-US" altLang="en-US" sz="3600" dirty="0"/>
              <a:t>Both assumptions often violated in reality</a:t>
            </a:r>
          </a:p>
          <a:p>
            <a:pPr lvl="1">
              <a:lnSpc>
                <a:spcPct val="80000"/>
              </a:lnSpc>
            </a:pPr>
            <a:r>
              <a:rPr lang="en-US" altLang="en-US" sz="3200" dirty="0"/>
              <a:t>Nonlinear cost functions</a:t>
            </a:r>
          </a:p>
          <a:p>
            <a:pPr lvl="1">
              <a:lnSpc>
                <a:spcPct val="80000"/>
              </a:lnSpc>
            </a:pPr>
            <a:r>
              <a:rPr lang="en-US" altLang="en-US" sz="3200" dirty="0"/>
              <a:t>Uncertain technology performance (e.g. conversion, reactant life etc.)</a:t>
            </a:r>
          </a:p>
          <a:p>
            <a:pPr>
              <a:lnSpc>
                <a:spcPct val="80000"/>
              </a:lnSpc>
            </a:pPr>
            <a:r>
              <a:rPr lang="en-US" altLang="en-US" sz="3600" dirty="0"/>
              <a:t>New technologies: Insufficient data leading to </a:t>
            </a:r>
            <a:r>
              <a:rPr lang="en-US" altLang="en-US" sz="3600" dirty="0" smtClean="0"/>
              <a:t>uncertainty</a:t>
            </a:r>
            <a:endParaRPr lang="en-US" altLang="en-US" sz="3600" dirty="0"/>
          </a:p>
        </p:txBody>
      </p:sp>
    </p:spTree>
    <p:extLst>
      <p:ext uri="{BB962C8B-B14F-4D97-AF65-F5344CB8AC3E}">
        <p14:creationId xmlns="" xmlns:p14="http://schemas.microsoft.com/office/powerpoint/2010/main" val="37374962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07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07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07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07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07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075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075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0755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  <a:p>
            <a:endParaRPr lang="en-US" altLang="en-US"/>
          </a:p>
        </p:txBody>
      </p:sp>
      <p:sp>
        <p:nvSpPr>
          <p:cNvPr id="332802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0"/>
            <a:ext cx="8229600" cy="1143000"/>
          </a:xfrm>
        </p:spPr>
        <p:txBody>
          <a:bodyPr/>
          <a:lstStyle/>
          <a:p>
            <a:r>
              <a:rPr lang="en-US" altLang="en-US" sz="4000" dirty="0"/>
              <a:t>Nonlinear Trading Model</a:t>
            </a:r>
          </a:p>
        </p:txBody>
      </p:sp>
      <p:grpSp>
        <p:nvGrpSpPr>
          <p:cNvPr id="332837" name="Group 37"/>
          <p:cNvGrpSpPr>
            <a:grpSpLocks/>
          </p:cNvGrpSpPr>
          <p:nvPr/>
        </p:nvGrpSpPr>
        <p:grpSpPr bwMode="auto">
          <a:xfrm>
            <a:off x="457200" y="4572000"/>
            <a:ext cx="7010400" cy="1281113"/>
            <a:chOff x="240" y="2784"/>
            <a:chExt cx="4416" cy="807"/>
          </a:xfrm>
        </p:grpSpPr>
        <p:graphicFrame>
          <p:nvGraphicFramePr>
            <p:cNvPr id="332819" name="Object 19"/>
            <p:cNvGraphicFramePr>
              <a:graphicFrameLocks noChangeAspect="1"/>
            </p:cNvGraphicFramePr>
            <p:nvPr/>
          </p:nvGraphicFramePr>
          <p:xfrm>
            <a:off x="1440" y="2784"/>
            <a:ext cx="3216" cy="477"/>
          </p:xfrm>
          <a:graphic>
            <a:graphicData uri="http://schemas.openxmlformats.org/presentationml/2006/ole">
              <p:oleObj spid="_x0000_s1142" name="Equation" r:id="rId4" imgW="2997200" imgH="444500" progId="Equation.3">
                <p:embed/>
              </p:oleObj>
            </a:graphicData>
          </a:graphic>
        </p:graphicFrame>
        <p:sp>
          <p:nvSpPr>
            <p:cNvPr id="332822" name="Text Box 22"/>
            <p:cNvSpPr txBox="1">
              <a:spLocks noChangeArrowheads="1"/>
            </p:cNvSpPr>
            <p:nvPr/>
          </p:nvSpPr>
          <p:spPr bwMode="auto">
            <a:xfrm>
              <a:off x="240" y="2880"/>
              <a:ext cx="932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altLang="en-US" sz="1800" b="0" dirty="0">
                  <a:latin typeface="Arial" charset="0"/>
                </a:rPr>
                <a:t>Constraint 1:</a:t>
              </a:r>
            </a:p>
          </p:txBody>
        </p:sp>
        <p:sp>
          <p:nvSpPr>
            <p:cNvPr id="332824" name="Text Box 24"/>
            <p:cNvSpPr txBox="1">
              <a:spLocks noChangeArrowheads="1"/>
            </p:cNvSpPr>
            <p:nvPr/>
          </p:nvSpPr>
          <p:spPr bwMode="auto">
            <a:xfrm>
              <a:off x="240" y="3360"/>
              <a:ext cx="932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altLang="en-US" sz="1800" b="0">
                  <a:latin typeface="Arial" charset="0"/>
                </a:rPr>
                <a:t>Constraint 2:</a:t>
              </a:r>
            </a:p>
          </p:txBody>
        </p:sp>
      </p:grpSp>
      <p:grpSp>
        <p:nvGrpSpPr>
          <p:cNvPr id="332836" name="Group 36"/>
          <p:cNvGrpSpPr>
            <a:grpSpLocks/>
          </p:cNvGrpSpPr>
          <p:nvPr/>
        </p:nvGrpSpPr>
        <p:grpSpPr bwMode="auto">
          <a:xfrm>
            <a:off x="533400" y="1066800"/>
            <a:ext cx="7543800" cy="1566863"/>
            <a:chOff x="336" y="672"/>
            <a:chExt cx="4752" cy="987"/>
          </a:xfrm>
          <a:solidFill>
            <a:schemeClr val="accent1">
              <a:lumMod val="20000"/>
              <a:lumOff val="80000"/>
            </a:schemeClr>
          </a:solidFill>
        </p:grpSpPr>
        <p:graphicFrame>
          <p:nvGraphicFramePr>
            <p:cNvPr id="332825" name="Object 25"/>
            <p:cNvGraphicFramePr>
              <a:graphicFrameLocks noChangeAspect="1"/>
            </p:cNvGraphicFramePr>
            <p:nvPr/>
          </p:nvGraphicFramePr>
          <p:xfrm>
            <a:off x="1392" y="672"/>
            <a:ext cx="2976" cy="987"/>
          </p:xfrm>
          <a:graphic>
            <a:graphicData uri="http://schemas.openxmlformats.org/presentationml/2006/ole">
              <p:oleObj spid="_x0000_s1144" name="Equation" r:id="rId5" imgW="2717800" imgH="901700" progId="Equation.3">
                <p:embed/>
              </p:oleObj>
            </a:graphicData>
          </a:graphic>
        </p:graphicFrame>
        <p:sp>
          <p:nvSpPr>
            <p:cNvPr id="332828" name="AutoShape 28"/>
            <p:cNvSpPr>
              <a:spLocks noChangeArrowheads="1"/>
            </p:cNvSpPr>
            <p:nvPr/>
          </p:nvSpPr>
          <p:spPr bwMode="auto">
            <a:xfrm>
              <a:off x="3936" y="1008"/>
              <a:ext cx="1152" cy="384"/>
            </a:xfrm>
            <a:prstGeom prst="wedgeRectCallout">
              <a:avLst>
                <a:gd name="adj1" fmla="val -134116"/>
                <a:gd name="adj2" fmla="val -46352"/>
              </a:avLst>
            </a:prstGeom>
            <a:grp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/>
              <a:r>
                <a:rPr lang="en-US" altLang="en-US" sz="1800" b="0">
                  <a:latin typeface="Arial" charset="0"/>
                </a:rPr>
                <a:t>Annual Cost of Technology </a:t>
              </a:r>
              <a:r>
                <a:rPr lang="en-US" altLang="en-US" sz="1800" b="0" i="1">
                  <a:latin typeface="Arial" charset="0"/>
                </a:rPr>
                <a:t>j</a:t>
              </a:r>
            </a:p>
          </p:txBody>
        </p:sp>
        <p:sp>
          <p:nvSpPr>
            <p:cNvPr id="332829" name="Text Box 29"/>
            <p:cNvSpPr txBox="1">
              <a:spLocks noChangeArrowheads="1"/>
            </p:cNvSpPr>
            <p:nvPr/>
          </p:nvSpPr>
          <p:spPr bwMode="auto">
            <a:xfrm>
              <a:off x="336" y="768"/>
              <a:ext cx="756" cy="231"/>
            </a:xfrm>
            <a:prstGeom prst="rect">
              <a:avLst/>
            </a:prstGeom>
            <a:grp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altLang="en-US" sz="1800" b="0">
                  <a:latin typeface="Arial" charset="0"/>
                </a:rPr>
                <a:t>Objective:</a:t>
              </a:r>
            </a:p>
          </p:txBody>
        </p:sp>
      </p:grpSp>
      <p:sp>
        <p:nvSpPr>
          <p:cNvPr id="332830" name="Text Box 30"/>
          <p:cNvSpPr txBox="1">
            <a:spLocks noChangeArrowheads="1"/>
          </p:cNvSpPr>
          <p:nvPr/>
        </p:nvSpPr>
        <p:spPr bwMode="auto">
          <a:xfrm>
            <a:off x="1733550" y="6258232"/>
            <a:ext cx="5489575" cy="39687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 altLang="en-US" sz="2000" b="0" dirty="0">
                <a:latin typeface="Arial" charset="0"/>
              </a:rPr>
              <a:t>Mixed Integer Nonlinear Programming Problem</a:t>
            </a:r>
          </a:p>
        </p:txBody>
      </p:sp>
      <p:sp>
        <p:nvSpPr>
          <p:cNvPr id="332831" name="Text Box 31"/>
          <p:cNvSpPr txBox="1">
            <a:spLocks noChangeArrowheads="1"/>
          </p:cNvSpPr>
          <p:nvPr/>
        </p:nvSpPr>
        <p:spPr bwMode="auto">
          <a:xfrm>
            <a:off x="457200" y="2670175"/>
            <a:ext cx="36766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1800" b="0">
                <a:latin typeface="Arial" charset="0"/>
              </a:rPr>
              <a:t>Nonlinear technology cost models:</a:t>
            </a:r>
          </a:p>
        </p:txBody>
      </p:sp>
      <p:graphicFrame>
        <p:nvGraphicFramePr>
          <p:cNvPr id="332832" name="Object 32"/>
          <p:cNvGraphicFramePr>
            <a:graphicFrameLocks noChangeAspect="1"/>
          </p:cNvGraphicFramePr>
          <p:nvPr>
            <p:ph idx="1"/>
          </p:nvPr>
        </p:nvGraphicFramePr>
        <p:xfrm>
          <a:off x="2133600" y="3051175"/>
          <a:ext cx="4953000" cy="1216025"/>
        </p:xfrm>
        <a:graphic>
          <a:graphicData uri="http://schemas.openxmlformats.org/presentationml/2006/ole">
            <p:oleObj spid="_x0000_s1145" name="Equation" r:id="rId6" imgW="2895600" imgH="711200" progId="Equation.3">
              <p:embed/>
            </p:oleObj>
          </a:graphicData>
        </a:graphic>
      </p:graphicFrame>
      <p:graphicFrame>
        <p:nvGraphicFramePr>
          <p:cNvPr id="1147" name="Object 123"/>
          <p:cNvGraphicFramePr>
            <a:graphicFrameLocks noChangeAspect="1"/>
          </p:cNvGraphicFramePr>
          <p:nvPr/>
        </p:nvGraphicFramePr>
        <p:xfrm>
          <a:off x="2057400" y="5298927"/>
          <a:ext cx="5715000" cy="771128"/>
        </p:xfrm>
        <a:graphic>
          <a:graphicData uri="http://schemas.openxmlformats.org/presentationml/2006/ole">
            <p:oleObj spid="_x0000_s1147" name="Equation" r:id="rId7" imgW="3390840" imgH="457200" progId="Equation.3">
              <p:embed/>
            </p:oleObj>
          </a:graphicData>
        </a:graphic>
      </p:graphicFrame>
    </p:spTree>
    <p:extLst>
      <p:ext uri="{BB962C8B-B14F-4D97-AF65-F5344CB8AC3E}">
        <p14:creationId xmlns="" xmlns:p14="http://schemas.microsoft.com/office/powerpoint/2010/main" val="6839237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8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328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8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8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8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3328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8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2830" grpId="0" animBg="1"/>
      <p:bldP spid="332831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  <a:p>
            <a:endParaRPr lang="en-US" altLang="en-US"/>
          </a:p>
        </p:txBody>
      </p:sp>
      <p:sp>
        <p:nvSpPr>
          <p:cNvPr id="334850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0"/>
            <a:ext cx="8229600" cy="1143000"/>
          </a:xfrm>
        </p:spPr>
        <p:txBody>
          <a:bodyPr>
            <a:normAutofit/>
          </a:bodyPr>
          <a:lstStyle/>
          <a:p>
            <a:r>
              <a:rPr lang="en-US" altLang="en-US" sz="4000" dirty="0"/>
              <a:t>Nonlinear Stochastic Trading Model</a:t>
            </a:r>
          </a:p>
        </p:txBody>
      </p:sp>
      <p:grpSp>
        <p:nvGrpSpPr>
          <p:cNvPr id="334865" name="Group 17"/>
          <p:cNvGrpSpPr>
            <a:grpSpLocks/>
          </p:cNvGrpSpPr>
          <p:nvPr/>
        </p:nvGrpSpPr>
        <p:grpSpPr bwMode="auto">
          <a:xfrm>
            <a:off x="762000" y="4648200"/>
            <a:ext cx="6858000" cy="1204913"/>
            <a:chOff x="480" y="2928"/>
            <a:chExt cx="4320" cy="759"/>
          </a:xfrm>
        </p:grpSpPr>
        <p:graphicFrame>
          <p:nvGraphicFramePr>
            <p:cNvPr id="334851" name="Object 3"/>
            <p:cNvGraphicFramePr>
              <a:graphicFrameLocks noChangeAspect="1"/>
            </p:cNvGraphicFramePr>
            <p:nvPr/>
          </p:nvGraphicFramePr>
          <p:xfrm>
            <a:off x="1584" y="2928"/>
            <a:ext cx="3216" cy="477"/>
          </p:xfrm>
          <a:graphic>
            <a:graphicData uri="http://schemas.openxmlformats.org/presentationml/2006/ole">
              <p:oleObj spid="_x0000_s2166" name="Equation" r:id="rId4" imgW="2997000" imgH="444240" progId="Equation.3">
                <p:embed/>
              </p:oleObj>
            </a:graphicData>
          </a:graphic>
        </p:graphicFrame>
        <p:sp>
          <p:nvSpPr>
            <p:cNvPr id="334852" name="Text Box 4"/>
            <p:cNvSpPr txBox="1">
              <a:spLocks noChangeArrowheads="1"/>
            </p:cNvSpPr>
            <p:nvPr/>
          </p:nvSpPr>
          <p:spPr bwMode="auto">
            <a:xfrm>
              <a:off x="480" y="3072"/>
              <a:ext cx="932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altLang="en-US" sz="1800" b="0">
                  <a:latin typeface="Arial" charset="0"/>
                </a:rPr>
                <a:t>Constraint 1:</a:t>
              </a:r>
            </a:p>
          </p:txBody>
        </p:sp>
        <p:sp>
          <p:nvSpPr>
            <p:cNvPr id="334854" name="Text Box 6"/>
            <p:cNvSpPr txBox="1">
              <a:spLocks noChangeArrowheads="1"/>
            </p:cNvSpPr>
            <p:nvPr/>
          </p:nvSpPr>
          <p:spPr bwMode="auto">
            <a:xfrm>
              <a:off x="480" y="3456"/>
              <a:ext cx="932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altLang="en-US" sz="1800" b="0">
                  <a:latin typeface="Arial" charset="0"/>
                </a:rPr>
                <a:t>Constraint 2:</a:t>
              </a:r>
            </a:p>
          </p:txBody>
        </p:sp>
      </p:grpSp>
      <p:grpSp>
        <p:nvGrpSpPr>
          <p:cNvPr id="334864" name="Group 16"/>
          <p:cNvGrpSpPr>
            <a:grpSpLocks/>
          </p:cNvGrpSpPr>
          <p:nvPr/>
        </p:nvGrpSpPr>
        <p:grpSpPr bwMode="auto">
          <a:xfrm>
            <a:off x="533400" y="1066800"/>
            <a:ext cx="5768975" cy="1235075"/>
            <a:chOff x="336" y="672"/>
            <a:chExt cx="3634" cy="778"/>
          </a:xfrm>
        </p:grpSpPr>
        <p:graphicFrame>
          <p:nvGraphicFramePr>
            <p:cNvPr id="334855" name="Object 7"/>
            <p:cNvGraphicFramePr>
              <a:graphicFrameLocks noChangeAspect="1"/>
            </p:cNvGraphicFramePr>
            <p:nvPr/>
          </p:nvGraphicFramePr>
          <p:xfrm>
            <a:off x="1536" y="672"/>
            <a:ext cx="2434" cy="778"/>
          </p:xfrm>
          <a:graphic>
            <a:graphicData uri="http://schemas.openxmlformats.org/presentationml/2006/ole">
              <p:oleObj spid="_x0000_s2168" name="Equation" r:id="rId5" imgW="2222280" imgH="711000" progId="Equation.3">
                <p:embed/>
              </p:oleObj>
            </a:graphicData>
          </a:graphic>
        </p:graphicFrame>
        <p:sp>
          <p:nvSpPr>
            <p:cNvPr id="334857" name="Text Box 9"/>
            <p:cNvSpPr txBox="1">
              <a:spLocks noChangeArrowheads="1"/>
            </p:cNvSpPr>
            <p:nvPr/>
          </p:nvSpPr>
          <p:spPr bwMode="auto">
            <a:xfrm>
              <a:off x="336" y="768"/>
              <a:ext cx="756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altLang="en-US" sz="1800" b="0">
                  <a:latin typeface="Arial" charset="0"/>
                </a:rPr>
                <a:t>Objective:</a:t>
              </a:r>
            </a:p>
          </p:txBody>
        </p:sp>
      </p:grpSp>
      <p:sp>
        <p:nvSpPr>
          <p:cNvPr id="334858" name="Text Box 10"/>
          <p:cNvSpPr txBox="1">
            <a:spLocks noChangeArrowheads="1"/>
          </p:cNvSpPr>
          <p:nvPr/>
        </p:nvSpPr>
        <p:spPr bwMode="auto">
          <a:xfrm>
            <a:off x="1270000" y="6324600"/>
            <a:ext cx="6731000" cy="39687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 altLang="en-US" sz="2000" b="0">
                <a:latin typeface="Arial" charset="0"/>
              </a:rPr>
              <a:t>Mixed Integer Stochastic Nonlinear Programming Problem</a:t>
            </a:r>
          </a:p>
        </p:txBody>
      </p:sp>
      <p:sp>
        <p:nvSpPr>
          <p:cNvPr id="334859" name="Text Box 11"/>
          <p:cNvSpPr txBox="1">
            <a:spLocks noChangeArrowheads="1"/>
          </p:cNvSpPr>
          <p:nvPr/>
        </p:nvSpPr>
        <p:spPr bwMode="auto">
          <a:xfrm>
            <a:off x="228600" y="2362200"/>
            <a:ext cx="36766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1800" b="0">
                <a:latin typeface="Arial" charset="0"/>
              </a:rPr>
              <a:t>Nonlinear technology cost models:</a:t>
            </a:r>
          </a:p>
        </p:txBody>
      </p:sp>
      <p:graphicFrame>
        <p:nvGraphicFramePr>
          <p:cNvPr id="334860" name="Object 12"/>
          <p:cNvGraphicFramePr>
            <a:graphicFrameLocks noChangeAspect="1"/>
          </p:cNvGraphicFramePr>
          <p:nvPr>
            <p:ph idx="1"/>
          </p:nvPr>
        </p:nvGraphicFramePr>
        <p:xfrm>
          <a:off x="1981200" y="2819400"/>
          <a:ext cx="5105400" cy="1597025"/>
        </p:xfrm>
        <a:graphic>
          <a:graphicData uri="http://schemas.openxmlformats.org/presentationml/2006/ole">
            <p:oleObj spid="_x0000_s2169" name="Equation" r:id="rId6" imgW="3085920" imgH="965160" progId="Equation.3">
              <p:embed/>
            </p:oleObj>
          </a:graphicData>
        </a:graphic>
      </p:graphicFrame>
      <p:graphicFrame>
        <p:nvGraphicFramePr>
          <p:cNvPr id="2170" name="Object 122"/>
          <p:cNvGraphicFramePr>
            <a:graphicFrameLocks noChangeAspect="1"/>
          </p:cNvGraphicFramePr>
          <p:nvPr/>
        </p:nvGraphicFramePr>
        <p:xfrm>
          <a:off x="2362200" y="5410200"/>
          <a:ext cx="6057900" cy="771525"/>
        </p:xfrm>
        <a:graphic>
          <a:graphicData uri="http://schemas.openxmlformats.org/presentationml/2006/ole">
            <p:oleObj spid="_x0000_s2170" name="Equation" r:id="rId7" imgW="3593880" imgH="457200" progId="Equation.3">
              <p:embed/>
            </p:oleObj>
          </a:graphicData>
        </a:graphic>
      </p:graphicFrame>
    </p:spTree>
    <p:extLst>
      <p:ext uri="{BB962C8B-B14F-4D97-AF65-F5344CB8AC3E}">
        <p14:creationId xmlns="" xmlns:p14="http://schemas.microsoft.com/office/powerpoint/2010/main" val="5640997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48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348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48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48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48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3348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48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4858" grpId="0" animBg="1"/>
      <p:bldP spid="334859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  <a:p>
            <a:endParaRPr lang="en-US" altLang="en-US"/>
          </a:p>
        </p:txBody>
      </p:sp>
      <p:sp>
        <p:nvSpPr>
          <p:cNvPr id="33689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rmAutofit/>
          </a:bodyPr>
          <a:lstStyle/>
          <a:p>
            <a:r>
              <a:rPr lang="en-US" altLang="en-US" sz="4000" dirty="0"/>
              <a:t>Trading Model: Two Stage Formulation</a:t>
            </a:r>
          </a:p>
        </p:txBody>
      </p:sp>
      <p:sp>
        <p:nvSpPr>
          <p:cNvPr id="336909" name="Rectangle 13"/>
          <p:cNvSpPr>
            <a:spLocks noGrp="1" noChangeArrowheads="1"/>
          </p:cNvSpPr>
          <p:nvPr>
            <p:ph type="body" sz="half" idx="1"/>
          </p:nvPr>
        </p:nvSpPr>
        <p:spPr>
          <a:xfrm>
            <a:off x="228600" y="1066799"/>
            <a:ext cx="8839200" cy="1366889"/>
          </a:xfrm>
        </p:spPr>
        <p:txBody>
          <a:bodyPr>
            <a:noAutofit/>
          </a:bodyPr>
          <a:lstStyle/>
          <a:p>
            <a:pPr>
              <a:lnSpc>
                <a:spcPct val="80000"/>
              </a:lnSpc>
            </a:pPr>
            <a:r>
              <a:rPr lang="en-US" altLang="en-US" sz="2800" dirty="0"/>
              <a:t>MISNLP problems are computationally difficult to solve</a:t>
            </a:r>
          </a:p>
          <a:p>
            <a:pPr>
              <a:lnSpc>
                <a:spcPct val="80000"/>
              </a:lnSpc>
            </a:pPr>
            <a:r>
              <a:rPr lang="en-US" altLang="en-US" sz="2800" dirty="0"/>
              <a:t>Formulation of a two stage problem:</a:t>
            </a:r>
          </a:p>
          <a:p>
            <a:pPr lvl="1">
              <a:lnSpc>
                <a:spcPct val="80000"/>
              </a:lnSpc>
            </a:pPr>
            <a:r>
              <a:rPr lang="en-US" altLang="en-US" sz="2400" dirty="0"/>
              <a:t>Combination of successive MIP and LP problem</a:t>
            </a:r>
          </a:p>
        </p:txBody>
      </p:sp>
      <p:grpSp>
        <p:nvGrpSpPr>
          <p:cNvPr id="336913" name="Group 17"/>
          <p:cNvGrpSpPr>
            <a:grpSpLocks/>
          </p:cNvGrpSpPr>
          <p:nvPr/>
        </p:nvGrpSpPr>
        <p:grpSpPr bwMode="auto">
          <a:xfrm>
            <a:off x="457200" y="3200400"/>
            <a:ext cx="7405688" cy="3390901"/>
            <a:chOff x="144" y="2016"/>
            <a:chExt cx="4665" cy="2136"/>
          </a:xfrm>
        </p:grpSpPr>
        <p:graphicFrame>
          <p:nvGraphicFramePr>
            <p:cNvPr id="336899" name="Object 3"/>
            <p:cNvGraphicFramePr>
              <a:graphicFrameLocks noChangeAspect="1"/>
            </p:cNvGraphicFramePr>
            <p:nvPr/>
          </p:nvGraphicFramePr>
          <p:xfrm>
            <a:off x="1104" y="2352"/>
            <a:ext cx="3705" cy="1800"/>
          </p:xfrm>
          <a:graphic>
            <a:graphicData uri="http://schemas.openxmlformats.org/presentationml/2006/ole">
              <p:oleObj spid="_x0000_s3132" name="Equation" r:id="rId4" imgW="3352680" imgH="1625400" progId="Equation.3">
                <p:embed/>
              </p:oleObj>
            </a:graphicData>
          </a:graphic>
        </p:graphicFrame>
        <p:sp>
          <p:nvSpPr>
            <p:cNvPr id="336900" name="Text Box 4"/>
            <p:cNvSpPr txBox="1">
              <a:spLocks noChangeArrowheads="1"/>
            </p:cNvSpPr>
            <p:nvPr/>
          </p:nvSpPr>
          <p:spPr bwMode="auto">
            <a:xfrm>
              <a:off x="144" y="2400"/>
              <a:ext cx="884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altLang="en-US" sz="1800" b="0">
                  <a:latin typeface="Arial" charset="0"/>
                </a:rPr>
                <a:t>Constraints:</a:t>
              </a:r>
            </a:p>
          </p:txBody>
        </p:sp>
        <p:graphicFrame>
          <p:nvGraphicFramePr>
            <p:cNvPr id="336903" name="Object 7"/>
            <p:cNvGraphicFramePr>
              <a:graphicFrameLocks noChangeAspect="1"/>
            </p:cNvGraphicFramePr>
            <p:nvPr/>
          </p:nvGraphicFramePr>
          <p:xfrm>
            <a:off x="1166" y="2029"/>
            <a:ext cx="820" cy="189"/>
          </p:xfrm>
          <a:graphic>
            <a:graphicData uri="http://schemas.openxmlformats.org/presentationml/2006/ole">
              <p:oleObj spid="_x0000_s3133" name="Equation" r:id="rId5" imgW="749160" imgH="177480" progId="Equation.3">
                <p:embed/>
              </p:oleObj>
            </a:graphicData>
          </a:graphic>
        </p:graphicFrame>
        <p:sp>
          <p:nvSpPr>
            <p:cNvPr id="336904" name="Text Box 8"/>
            <p:cNvSpPr txBox="1">
              <a:spLocks noChangeArrowheads="1"/>
            </p:cNvSpPr>
            <p:nvPr/>
          </p:nvSpPr>
          <p:spPr bwMode="auto">
            <a:xfrm>
              <a:off x="192" y="2016"/>
              <a:ext cx="756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altLang="en-US" sz="1800" b="0">
                  <a:latin typeface="Arial" charset="0"/>
                </a:rPr>
                <a:t>Objective:</a:t>
              </a:r>
            </a:p>
          </p:txBody>
        </p:sp>
      </p:grpSp>
      <p:sp>
        <p:nvSpPr>
          <p:cNvPr id="336911" name="Text Box 15"/>
          <p:cNvSpPr txBox="1">
            <a:spLocks noChangeArrowheads="1"/>
          </p:cNvSpPr>
          <p:nvPr/>
        </p:nvSpPr>
        <p:spPr bwMode="auto">
          <a:xfrm>
            <a:off x="228600" y="2286000"/>
            <a:ext cx="8534400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en-US" sz="2400" b="0" dirty="0">
                <a:latin typeface="Arial" charset="0"/>
              </a:rPr>
              <a:t>First stage problem: Uses a linear approximation of nonlinear cost models</a:t>
            </a:r>
          </a:p>
        </p:txBody>
      </p:sp>
      <p:sp>
        <p:nvSpPr>
          <p:cNvPr id="336912" name="Text Box 16"/>
          <p:cNvSpPr txBox="1">
            <a:spLocks noChangeArrowheads="1"/>
          </p:cNvSpPr>
          <p:nvPr/>
        </p:nvSpPr>
        <p:spPr bwMode="auto">
          <a:xfrm>
            <a:off x="4800600" y="5562600"/>
            <a:ext cx="3886200" cy="101566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US" altLang="en-US" sz="2000" b="0">
                <a:latin typeface="Arial" charset="0"/>
              </a:rPr>
              <a:t>Technology selection (binary) and trading (continuous) decisions</a:t>
            </a:r>
          </a:p>
        </p:txBody>
      </p:sp>
    </p:spTree>
    <p:extLst>
      <p:ext uri="{BB962C8B-B14F-4D97-AF65-F5344CB8AC3E}">
        <p14:creationId xmlns="" xmlns:p14="http://schemas.microsoft.com/office/powerpoint/2010/main" val="28846695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69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69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69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3369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69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6909" grpId="0"/>
      <p:bldP spid="336911" grpId="0"/>
      <p:bldP spid="336912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  <a:p>
            <a:endParaRPr lang="en-US" altLang="en-US"/>
          </a:p>
        </p:txBody>
      </p:sp>
      <p:sp>
        <p:nvSpPr>
          <p:cNvPr id="339970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0"/>
            <a:ext cx="8229600" cy="1143000"/>
          </a:xfrm>
        </p:spPr>
        <p:txBody>
          <a:bodyPr>
            <a:normAutofit/>
          </a:bodyPr>
          <a:lstStyle/>
          <a:p>
            <a:r>
              <a:rPr lang="en-US" altLang="en-US" sz="4000" dirty="0"/>
              <a:t>Trading Model: Two Stage Formulation</a:t>
            </a:r>
          </a:p>
        </p:txBody>
      </p:sp>
      <p:sp>
        <p:nvSpPr>
          <p:cNvPr id="339979" name="Rectangle 11"/>
          <p:cNvSpPr>
            <a:spLocks noGrp="1" noChangeArrowheads="1"/>
          </p:cNvSpPr>
          <p:nvPr>
            <p:ph type="body" sz="half" idx="2"/>
          </p:nvPr>
        </p:nvSpPr>
        <p:spPr>
          <a:xfrm>
            <a:off x="304800" y="5334000"/>
            <a:ext cx="8229600" cy="1143000"/>
          </a:xfrm>
        </p:spPr>
        <p:txBody>
          <a:bodyPr>
            <a:noAutofit/>
          </a:bodyPr>
          <a:lstStyle/>
          <a:p>
            <a:r>
              <a:rPr lang="en-US" altLang="en-US" dirty="0"/>
              <a:t>Use of L-shaped method for problem solution</a:t>
            </a:r>
          </a:p>
          <a:p>
            <a:pPr lvl="1"/>
            <a:r>
              <a:rPr lang="en-US" altLang="en-US" dirty="0"/>
              <a:t>Established method for the solution of two or multiple stage stochastic programming problems</a:t>
            </a:r>
          </a:p>
        </p:txBody>
      </p:sp>
      <p:sp>
        <p:nvSpPr>
          <p:cNvPr id="339976" name="Text Box 8"/>
          <p:cNvSpPr txBox="1">
            <a:spLocks noChangeArrowheads="1"/>
          </p:cNvSpPr>
          <p:nvPr/>
        </p:nvSpPr>
        <p:spPr bwMode="auto">
          <a:xfrm>
            <a:off x="381000" y="990600"/>
            <a:ext cx="7772400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2400" b="0">
                <a:latin typeface="Arial" charset="0"/>
              </a:rPr>
              <a:t>Second stage problem: Computes the exact costs using nonlinear cost models and multiple samples</a:t>
            </a:r>
          </a:p>
        </p:txBody>
      </p:sp>
      <p:grpSp>
        <p:nvGrpSpPr>
          <p:cNvPr id="339980" name="Group 12"/>
          <p:cNvGrpSpPr>
            <a:grpSpLocks/>
          </p:cNvGrpSpPr>
          <p:nvPr/>
        </p:nvGrpSpPr>
        <p:grpSpPr bwMode="auto">
          <a:xfrm>
            <a:off x="533400" y="1981200"/>
            <a:ext cx="7619327" cy="3282484"/>
            <a:chOff x="480" y="1248"/>
            <a:chExt cx="4195" cy="1542"/>
          </a:xfrm>
        </p:grpSpPr>
        <p:graphicFrame>
          <p:nvGraphicFramePr>
            <p:cNvPr id="339972" name="Object 4"/>
            <p:cNvGraphicFramePr>
              <a:graphicFrameLocks noChangeAspect="1"/>
            </p:cNvGraphicFramePr>
            <p:nvPr>
              <p:extLst>
                <p:ext uri="{D42A27DB-BD31-4B8C-83A1-F6EECF244321}">
                  <p14:modId xmlns="" xmlns:p14="http://schemas.microsoft.com/office/powerpoint/2010/main" val="4261992506"/>
                </p:ext>
              </p:extLst>
            </p:nvPr>
          </p:nvGraphicFramePr>
          <p:xfrm>
            <a:off x="1781" y="1872"/>
            <a:ext cx="2060" cy="326"/>
          </p:xfrm>
          <a:graphic>
            <a:graphicData uri="http://schemas.openxmlformats.org/presentationml/2006/ole">
              <p:oleObj spid="_x0000_s4156" name="Equation" r:id="rId4" imgW="1523880" imgH="241200" progId="Equation.3">
                <p:embed/>
              </p:oleObj>
            </a:graphicData>
          </a:graphic>
        </p:graphicFrame>
        <p:sp>
          <p:nvSpPr>
            <p:cNvPr id="339973" name="Text Box 5"/>
            <p:cNvSpPr txBox="1">
              <a:spLocks noChangeArrowheads="1"/>
            </p:cNvSpPr>
            <p:nvPr/>
          </p:nvSpPr>
          <p:spPr bwMode="auto">
            <a:xfrm>
              <a:off x="480" y="1920"/>
              <a:ext cx="1006" cy="21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altLang="en-US" sz="2400" b="0">
                  <a:latin typeface="Arial" charset="0"/>
                </a:rPr>
                <a:t>Constraints:</a:t>
              </a:r>
            </a:p>
          </p:txBody>
        </p:sp>
        <p:graphicFrame>
          <p:nvGraphicFramePr>
            <p:cNvPr id="339974" name="Object 6"/>
            <p:cNvGraphicFramePr>
              <a:graphicFrameLocks noChangeAspect="1"/>
            </p:cNvGraphicFramePr>
            <p:nvPr>
              <p:extLst>
                <p:ext uri="{D42A27DB-BD31-4B8C-83A1-F6EECF244321}">
                  <p14:modId xmlns="" xmlns:p14="http://schemas.microsoft.com/office/powerpoint/2010/main" val="1061189067"/>
                </p:ext>
              </p:extLst>
            </p:nvPr>
          </p:nvGraphicFramePr>
          <p:xfrm>
            <a:off x="1680" y="1248"/>
            <a:ext cx="2408" cy="515"/>
          </p:xfrm>
          <a:graphic>
            <a:graphicData uri="http://schemas.openxmlformats.org/presentationml/2006/ole">
              <p:oleObj spid="_x0000_s4157" name="Equation" r:id="rId5" imgW="1828800" imgH="457200" progId="Equation.3">
                <p:embed/>
              </p:oleObj>
            </a:graphicData>
          </a:graphic>
        </p:graphicFrame>
        <p:sp>
          <p:nvSpPr>
            <p:cNvPr id="339975" name="Text Box 7"/>
            <p:cNvSpPr txBox="1">
              <a:spLocks noChangeArrowheads="1"/>
            </p:cNvSpPr>
            <p:nvPr/>
          </p:nvSpPr>
          <p:spPr bwMode="auto">
            <a:xfrm>
              <a:off x="528" y="1344"/>
              <a:ext cx="855" cy="21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altLang="en-US" sz="2400" b="0" dirty="0">
                  <a:latin typeface="Arial" charset="0"/>
                </a:rPr>
                <a:t>Objective:</a:t>
              </a:r>
            </a:p>
          </p:txBody>
        </p:sp>
        <p:sp>
          <p:nvSpPr>
            <p:cNvPr id="339978" name="Text Box 10"/>
            <p:cNvSpPr txBox="1">
              <a:spLocks noChangeArrowheads="1"/>
            </p:cNvSpPr>
            <p:nvPr/>
          </p:nvSpPr>
          <p:spPr bwMode="auto">
            <a:xfrm>
              <a:off x="480" y="2400"/>
              <a:ext cx="4195" cy="39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r>
                <a:rPr lang="en-US" altLang="en-US" sz="2400" b="0" i="1" dirty="0" err="1">
                  <a:latin typeface="Arial" charset="0"/>
                </a:rPr>
                <a:t>N</a:t>
              </a:r>
              <a:r>
                <a:rPr lang="en-US" altLang="en-US" sz="2400" b="0" i="1" baseline="-25000" dirty="0" err="1">
                  <a:latin typeface="Arial" charset="0"/>
                </a:rPr>
                <a:t>samp</a:t>
              </a:r>
              <a:r>
                <a:rPr lang="en-US" altLang="en-US" sz="2400" b="0" dirty="0">
                  <a:latin typeface="Arial" charset="0"/>
                </a:rPr>
                <a:t>: Sample size used to sample the uncertain parameters</a:t>
              </a:r>
            </a:p>
          </p:txBody>
        </p:sp>
      </p:grpSp>
    </p:spTree>
    <p:extLst>
      <p:ext uri="{BB962C8B-B14F-4D97-AF65-F5344CB8AC3E}">
        <p14:creationId xmlns="" xmlns:p14="http://schemas.microsoft.com/office/powerpoint/2010/main" val="576770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99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99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500"/>
                                        <p:tgtEl>
                                          <p:spTgt spid="3399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99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99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9979" grpId="0" build="p"/>
      <p:bldP spid="33997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  <a:p>
            <a:endParaRPr lang="en-US" altLang="en-US"/>
          </a:p>
        </p:txBody>
      </p:sp>
      <p:sp>
        <p:nvSpPr>
          <p:cNvPr id="322562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0"/>
            <a:ext cx="7924800" cy="838200"/>
          </a:xfrm>
        </p:spPr>
        <p:txBody>
          <a:bodyPr/>
          <a:lstStyle/>
          <a:p>
            <a:r>
              <a:rPr lang="en-US" altLang="en-US" sz="4000" dirty="0"/>
              <a:t>What is Pollutant Trading?</a:t>
            </a:r>
          </a:p>
        </p:txBody>
      </p:sp>
      <p:sp>
        <p:nvSpPr>
          <p:cNvPr id="32256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52400" y="1143000"/>
            <a:ext cx="8763000" cy="5410200"/>
          </a:xfrm>
        </p:spPr>
        <p:txBody>
          <a:bodyPr>
            <a:noAutofit/>
          </a:bodyPr>
          <a:lstStyle/>
          <a:p>
            <a:r>
              <a:rPr lang="en-US" altLang="en-US" dirty="0"/>
              <a:t>Market based approach to achieve environmental goals at reduced </a:t>
            </a:r>
            <a:r>
              <a:rPr lang="en-US" altLang="en-US" b="1" i="1" dirty="0">
                <a:solidFill>
                  <a:srgbClr val="800000"/>
                </a:solidFill>
              </a:rPr>
              <a:t>overall</a:t>
            </a:r>
            <a:r>
              <a:rPr lang="en-US" altLang="en-US" i="1" dirty="0"/>
              <a:t> </a:t>
            </a:r>
            <a:r>
              <a:rPr lang="en-US" altLang="en-US" dirty="0"/>
              <a:t>costs</a:t>
            </a:r>
          </a:p>
          <a:p>
            <a:endParaRPr lang="en-US" altLang="en-US" dirty="0" smtClean="0"/>
          </a:p>
          <a:p>
            <a:r>
              <a:rPr lang="en-US" altLang="en-US" dirty="0" smtClean="0"/>
              <a:t>Based </a:t>
            </a:r>
            <a:r>
              <a:rPr lang="en-US" altLang="en-US" dirty="0"/>
              <a:t>on the fact that different industries face different costs of control of the same </a:t>
            </a:r>
            <a:r>
              <a:rPr lang="en-US" altLang="en-US" dirty="0" smtClean="0"/>
              <a:t>pollutants</a:t>
            </a:r>
            <a:endParaRPr lang="en-US" altLang="en-US" dirty="0"/>
          </a:p>
          <a:p>
            <a:endParaRPr lang="en-US" altLang="en-US" sz="2800" dirty="0"/>
          </a:p>
        </p:txBody>
      </p:sp>
    </p:spTree>
    <p:extLst>
      <p:ext uri="{BB962C8B-B14F-4D97-AF65-F5344CB8AC3E}">
        <p14:creationId xmlns="" xmlns:p14="http://schemas.microsoft.com/office/powerpoint/2010/main" val="318750632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25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25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256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  <a:p>
            <a:endParaRPr lang="en-US" altLang="en-US"/>
          </a:p>
        </p:txBody>
      </p:sp>
      <p:sp>
        <p:nvSpPr>
          <p:cNvPr id="322562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0"/>
            <a:ext cx="7924800" cy="838200"/>
          </a:xfrm>
        </p:spPr>
        <p:txBody>
          <a:bodyPr/>
          <a:lstStyle/>
          <a:p>
            <a:r>
              <a:rPr lang="en-US" altLang="en-US" sz="4000" dirty="0"/>
              <a:t>What is Pollutant Trading?</a:t>
            </a:r>
          </a:p>
        </p:txBody>
      </p:sp>
      <p:grpSp>
        <p:nvGrpSpPr>
          <p:cNvPr id="6" name="Group 17"/>
          <p:cNvGrpSpPr>
            <a:grpSpLocks/>
          </p:cNvGrpSpPr>
          <p:nvPr/>
        </p:nvGrpSpPr>
        <p:grpSpPr bwMode="auto">
          <a:xfrm>
            <a:off x="1138329" y="3822484"/>
            <a:ext cx="6248400" cy="2881313"/>
            <a:chOff x="864" y="2640"/>
            <a:chExt cx="3660" cy="1527"/>
          </a:xfrm>
        </p:grpSpPr>
        <p:grpSp>
          <p:nvGrpSpPr>
            <p:cNvPr id="7" name="Group 4"/>
            <p:cNvGrpSpPr>
              <a:grpSpLocks/>
            </p:cNvGrpSpPr>
            <p:nvPr/>
          </p:nvGrpSpPr>
          <p:grpSpPr bwMode="auto">
            <a:xfrm>
              <a:off x="864" y="2950"/>
              <a:ext cx="3660" cy="859"/>
              <a:chOff x="864" y="2950"/>
              <a:chExt cx="3660" cy="859"/>
            </a:xfrm>
          </p:grpSpPr>
          <p:pic>
            <p:nvPicPr>
              <p:cNvPr id="17" name="Picture 5" descr="handshake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=""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019" y="2950"/>
                <a:ext cx="1496" cy="859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</p:pic>
          <p:sp>
            <p:nvSpPr>
              <p:cNvPr id="18" name="Text Box 6"/>
              <p:cNvSpPr txBox="1">
                <a:spLocks noChangeArrowheads="1"/>
              </p:cNvSpPr>
              <p:nvPr/>
            </p:nvSpPr>
            <p:spPr bwMode="auto">
              <a:xfrm>
                <a:off x="864" y="3072"/>
                <a:ext cx="828" cy="23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altLang="en-US" sz="1800" b="1">
                    <a:latin typeface="Arial" charset="0"/>
                  </a:rPr>
                  <a:t>Industry A</a:t>
                </a:r>
              </a:p>
            </p:txBody>
          </p:sp>
          <p:sp>
            <p:nvSpPr>
              <p:cNvPr id="19" name="Text Box 7"/>
              <p:cNvSpPr txBox="1">
                <a:spLocks noChangeArrowheads="1"/>
              </p:cNvSpPr>
              <p:nvPr/>
            </p:nvSpPr>
            <p:spPr bwMode="auto">
              <a:xfrm>
                <a:off x="3696" y="3072"/>
                <a:ext cx="828" cy="23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altLang="en-US" sz="1800" b="1">
                    <a:latin typeface="Arial" charset="0"/>
                  </a:rPr>
                  <a:t>Industry B</a:t>
                </a:r>
              </a:p>
            </p:txBody>
          </p:sp>
        </p:grpSp>
        <p:grpSp>
          <p:nvGrpSpPr>
            <p:cNvPr id="8" name="Group 8"/>
            <p:cNvGrpSpPr>
              <a:grpSpLocks/>
            </p:cNvGrpSpPr>
            <p:nvPr/>
          </p:nvGrpSpPr>
          <p:grpSpPr bwMode="auto">
            <a:xfrm>
              <a:off x="2304" y="2640"/>
              <a:ext cx="720" cy="288"/>
              <a:chOff x="2304" y="2640"/>
              <a:chExt cx="720" cy="288"/>
            </a:xfrm>
          </p:grpSpPr>
          <p:sp>
            <p:nvSpPr>
              <p:cNvPr id="15" name="AutoShape 9"/>
              <p:cNvSpPr>
                <a:spLocks noChangeArrowheads="1"/>
              </p:cNvSpPr>
              <p:nvPr/>
            </p:nvSpPr>
            <p:spPr bwMode="auto">
              <a:xfrm>
                <a:off x="2304" y="2880"/>
                <a:ext cx="720" cy="48"/>
              </a:xfrm>
              <a:prstGeom prst="rightArrow">
                <a:avLst>
                  <a:gd name="adj1" fmla="val 50000"/>
                  <a:gd name="adj2" fmla="val 375000"/>
                </a:avLst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6" name="Text Box 10"/>
              <p:cNvSpPr txBox="1">
                <a:spLocks noChangeArrowheads="1"/>
              </p:cNvSpPr>
              <p:nvPr/>
            </p:nvSpPr>
            <p:spPr bwMode="auto">
              <a:xfrm>
                <a:off x="2352" y="2640"/>
                <a:ext cx="548" cy="23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altLang="en-US" sz="1800">
                    <a:latin typeface="Arial" charset="0"/>
                  </a:rPr>
                  <a:t>Money</a:t>
                </a:r>
              </a:p>
            </p:txBody>
          </p:sp>
        </p:grpSp>
        <p:grpSp>
          <p:nvGrpSpPr>
            <p:cNvPr id="9" name="Group 11"/>
            <p:cNvGrpSpPr>
              <a:grpSpLocks/>
            </p:cNvGrpSpPr>
            <p:nvPr/>
          </p:nvGrpSpPr>
          <p:grpSpPr bwMode="auto">
            <a:xfrm>
              <a:off x="2112" y="3840"/>
              <a:ext cx="1356" cy="327"/>
              <a:chOff x="2112" y="3840"/>
              <a:chExt cx="1356" cy="327"/>
            </a:xfrm>
          </p:grpSpPr>
          <p:sp>
            <p:nvSpPr>
              <p:cNvPr id="13" name="AutoShape 12"/>
              <p:cNvSpPr>
                <a:spLocks noChangeArrowheads="1"/>
              </p:cNvSpPr>
              <p:nvPr/>
            </p:nvSpPr>
            <p:spPr bwMode="auto">
              <a:xfrm>
                <a:off x="2304" y="3840"/>
                <a:ext cx="768" cy="48"/>
              </a:xfrm>
              <a:prstGeom prst="leftArrow">
                <a:avLst>
                  <a:gd name="adj1" fmla="val 50000"/>
                  <a:gd name="adj2" fmla="val 400000"/>
                </a:avLst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4" name="Text Box 13"/>
              <p:cNvSpPr txBox="1">
                <a:spLocks noChangeArrowheads="1"/>
              </p:cNvSpPr>
              <p:nvPr/>
            </p:nvSpPr>
            <p:spPr bwMode="auto">
              <a:xfrm>
                <a:off x="2112" y="3936"/>
                <a:ext cx="1356" cy="23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altLang="en-US" sz="1800">
                    <a:latin typeface="Arial" charset="0"/>
                  </a:rPr>
                  <a:t>Pollution Reduction</a:t>
                </a:r>
              </a:p>
            </p:txBody>
          </p:sp>
        </p:grpSp>
        <p:grpSp>
          <p:nvGrpSpPr>
            <p:cNvPr id="10" name="Group 14"/>
            <p:cNvGrpSpPr>
              <a:grpSpLocks/>
            </p:cNvGrpSpPr>
            <p:nvPr/>
          </p:nvGrpSpPr>
          <p:grpSpPr bwMode="auto">
            <a:xfrm>
              <a:off x="902" y="3321"/>
              <a:ext cx="3494" cy="245"/>
              <a:chOff x="902" y="3321"/>
              <a:chExt cx="3494" cy="245"/>
            </a:xfrm>
          </p:grpSpPr>
          <p:sp>
            <p:nvSpPr>
              <p:cNvPr id="11" name="Text Box 15"/>
              <p:cNvSpPr txBox="1">
                <a:spLocks noChangeArrowheads="1"/>
              </p:cNvSpPr>
              <p:nvPr/>
            </p:nvSpPr>
            <p:spPr bwMode="auto">
              <a:xfrm>
                <a:off x="902" y="3335"/>
                <a:ext cx="620" cy="231"/>
              </a:xfrm>
              <a:prstGeom prst="rect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altLang="en-US" sz="1800" b="1" dirty="0">
                    <a:latin typeface="Arial" charset="0"/>
                  </a:rPr>
                  <a:t>(Buyer)</a:t>
                </a:r>
              </a:p>
            </p:txBody>
          </p:sp>
          <p:sp>
            <p:nvSpPr>
              <p:cNvPr id="12" name="Text Box 16"/>
              <p:cNvSpPr txBox="1">
                <a:spLocks noChangeArrowheads="1"/>
              </p:cNvSpPr>
              <p:nvPr/>
            </p:nvSpPr>
            <p:spPr bwMode="auto">
              <a:xfrm>
                <a:off x="3792" y="3321"/>
                <a:ext cx="604" cy="231"/>
              </a:xfrm>
              <a:prstGeom prst="rect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altLang="en-US" sz="1800" b="1" dirty="0">
                    <a:latin typeface="Arial" charset="0"/>
                  </a:rPr>
                  <a:t>(Seller)</a:t>
                </a:r>
              </a:p>
            </p:txBody>
          </p:sp>
        </p:grpSp>
      </p:grpSp>
      <p:sp>
        <p:nvSpPr>
          <p:cNvPr id="3" name="Rectangle 2"/>
          <p:cNvSpPr/>
          <p:nvPr/>
        </p:nvSpPr>
        <p:spPr>
          <a:xfrm>
            <a:off x="450850" y="1219200"/>
            <a:ext cx="83058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en-US" sz="3600" dirty="0"/>
              <a:t>Trading allows industries with high control costs to achieve the targets by purchasing equivalent (or higher) pollution reductions from industries with lower control costs</a:t>
            </a:r>
          </a:p>
        </p:txBody>
      </p:sp>
    </p:spTree>
    <p:extLst>
      <p:ext uri="{BB962C8B-B14F-4D97-AF65-F5344CB8AC3E}">
        <p14:creationId xmlns="" xmlns:p14="http://schemas.microsoft.com/office/powerpoint/2010/main" val="71666315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  <a:p>
            <a:endParaRPr lang="en-US" altLang="en-US"/>
          </a:p>
        </p:txBody>
      </p:sp>
      <p:sp>
        <p:nvSpPr>
          <p:cNvPr id="324610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0"/>
            <a:ext cx="8382000" cy="1066800"/>
          </a:xfrm>
        </p:spPr>
        <p:txBody>
          <a:bodyPr>
            <a:normAutofit/>
          </a:bodyPr>
          <a:lstStyle/>
          <a:p>
            <a:r>
              <a:rPr lang="en-US" altLang="en-US" sz="4000" dirty="0"/>
              <a:t>Pollutant Trading: Industry Perspective</a:t>
            </a:r>
          </a:p>
        </p:txBody>
      </p:sp>
      <p:sp>
        <p:nvSpPr>
          <p:cNvPr id="3246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1752600"/>
            <a:ext cx="8686800" cy="4800600"/>
          </a:xfrm>
        </p:spPr>
        <p:txBody>
          <a:bodyPr>
            <a:noAutofit/>
          </a:bodyPr>
          <a:lstStyle/>
          <a:p>
            <a:pPr>
              <a:lnSpc>
                <a:spcPct val="80000"/>
              </a:lnSpc>
            </a:pPr>
            <a:r>
              <a:rPr lang="en-US" altLang="en-US" sz="3600" dirty="0"/>
              <a:t>Goal: To reduce cost of compliance</a:t>
            </a:r>
          </a:p>
          <a:p>
            <a:pPr>
              <a:lnSpc>
                <a:spcPct val="80000"/>
              </a:lnSpc>
            </a:pPr>
            <a:endParaRPr lang="en-US" altLang="en-US" sz="3600" dirty="0"/>
          </a:p>
          <a:p>
            <a:pPr>
              <a:lnSpc>
                <a:spcPct val="80000"/>
              </a:lnSpc>
            </a:pPr>
            <a:r>
              <a:rPr lang="en-US" altLang="en-US" sz="3600" dirty="0"/>
              <a:t>Decisions:</a:t>
            </a:r>
          </a:p>
          <a:p>
            <a:pPr lvl="1">
              <a:lnSpc>
                <a:spcPct val="80000"/>
              </a:lnSpc>
            </a:pPr>
            <a:r>
              <a:rPr lang="en-US" altLang="en-US" sz="3200" dirty="0"/>
              <a:t>Waste treatment technology selection</a:t>
            </a:r>
          </a:p>
          <a:p>
            <a:pPr lvl="1">
              <a:lnSpc>
                <a:spcPct val="80000"/>
              </a:lnSpc>
            </a:pPr>
            <a:r>
              <a:rPr lang="en-US" altLang="en-US" sz="3200" dirty="0"/>
              <a:t>Decision to trade or not </a:t>
            </a:r>
            <a:endParaRPr lang="en-US" altLang="en-US" sz="3200" dirty="0" smtClean="0"/>
          </a:p>
          <a:p>
            <a:pPr lvl="1">
              <a:lnSpc>
                <a:spcPct val="80000"/>
              </a:lnSpc>
            </a:pPr>
            <a:r>
              <a:rPr lang="en-US" altLang="en-US" sz="3200" dirty="0" smtClean="0"/>
              <a:t>Choice </a:t>
            </a:r>
            <a:r>
              <a:rPr lang="en-US" altLang="en-US" sz="3200" dirty="0"/>
              <a:t>of trading partner</a:t>
            </a:r>
          </a:p>
          <a:p>
            <a:pPr lvl="1">
              <a:lnSpc>
                <a:spcPct val="80000"/>
              </a:lnSpc>
            </a:pPr>
            <a:r>
              <a:rPr lang="en-US" altLang="en-US" sz="3200" dirty="0"/>
              <a:t>Amount of pollutant to trade</a:t>
            </a:r>
          </a:p>
          <a:p>
            <a:pPr lvl="1">
              <a:lnSpc>
                <a:spcPct val="80000"/>
              </a:lnSpc>
            </a:pPr>
            <a:r>
              <a:rPr lang="en-US" altLang="en-US" sz="3200" dirty="0"/>
              <a:t>Availability of </a:t>
            </a:r>
            <a:r>
              <a:rPr lang="en-US" altLang="en-US" sz="3200" dirty="0" smtClean="0"/>
              <a:t>capital</a:t>
            </a:r>
            <a:endParaRPr lang="en-US" altLang="en-US" sz="3200" dirty="0"/>
          </a:p>
        </p:txBody>
      </p:sp>
    </p:spTree>
    <p:extLst>
      <p:ext uri="{BB962C8B-B14F-4D97-AF65-F5344CB8AC3E}">
        <p14:creationId xmlns="" xmlns:p14="http://schemas.microsoft.com/office/powerpoint/2010/main" val="151114824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4581"/>
            <a:ext cx="8229600" cy="1143000"/>
          </a:xfrm>
        </p:spPr>
        <p:txBody>
          <a:bodyPr/>
          <a:lstStyle/>
          <a:p>
            <a:r>
              <a:rPr lang="en-US" dirty="0" smtClean="0"/>
              <a:t>Important system level questions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295400"/>
            <a:ext cx="8839200" cy="51054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Will mercury trading reduce the total cost of compliance?</a:t>
            </a:r>
          </a:p>
          <a:p>
            <a:r>
              <a:rPr lang="en-US" dirty="0" smtClean="0"/>
              <a:t>What effect with trading have on the overall health care cost?</a:t>
            </a:r>
          </a:p>
          <a:p>
            <a:r>
              <a:rPr lang="en-US" dirty="0" smtClean="0"/>
              <a:t>How do more accurate nonlinear technology cost models affect the results?</a:t>
            </a:r>
          </a:p>
          <a:p>
            <a:r>
              <a:rPr lang="en-US" dirty="0" smtClean="0"/>
              <a:t>What is the impact of uncertainty in cost models on the results?</a:t>
            </a:r>
          </a:p>
          <a:p>
            <a:r>
              <a:rPr lang="en-US" dirty="0" smtClean="0"/>
              <a:t>How do results change with changing TMDL values and health care cost importance?</a:t>
            </a:r>
          </a:p>
        </p:txBody>
      </p:sp>
    </p:spTree>
    <p:extLst>
      <p:ext uri="{BB962C8B-B14F-4D97-AF65-F5344CB8AC3E}">
        <p14:creationId xmlns="" xmlns:p14="http://schemas.microsoft.com/office/powerpoint/2010/main" val="74631860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0"/>
            <a:ext cx="9067800" cy="141763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Steps in optimization problem formulation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752600"/>
            <a:ext cx="8686800" cy="4953000"/>
          </a:xfrm>
        </p:spPr>
        <p:txBody>
          <a:bodyPr/>
          <a:lstStyle/>
          <a:p>
            <a:pPr lvl="0"/>
            <a:r>
              <a:rPr lang="en-IN" dirty="0"/>
              <a:t>Identify and list the model parameters for which data are given</a:t>
            </a:r>
            <a:endParaRPr lang="en-US" dirty="0"/>
          </a:p>
          <a:p>
            <a:pPr lvl="0"/>
            <a:r>
              <a:rPr lang="en-IN" dirty="0"/>
              <a:t>Identify the decision variables in the model</a:t>
            </a:r>
            <a:endParaRPr lang="en-US" dirty="0"/>
          </a:p>
          <a:p>
            <a:pPr lvl="0"/>
            <a:r>
              <a:rPr lang="en-IN" dirty="0"/>
              <a:t>Formulate the model constraints</a:t>
            </a:r>
            <a:endParaRPr lang="en-US" dirty="0"/>
          </a:p>
          <a:p>
            <a:pPr lvl="0"/>
            <a:r>
              <a:rPr lang="en-IN" dirty="0"/>
              <a:t>Formulate the economic objective function (cost minimization)</a:t>
            </a:r>
            <a:endParaRPr lang="en-US" dirty="0"/>
          </a:p>
          <a:p>
            <a:r>
              <a:rPr lang="en-IN" dirty="0"/>
              <a:t>Calculation of the health care cost due to exposure to mercury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21792470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8915400" cy="1371600"/>
          </a:xfrm>
        </p:spPr>
        <p:txBody>
          <a:bodyPr>
            <a:normAutofit/>
          </a:bodyPr>
          <a:lstStyle/>
          <a:p>
            <a:r>
              <a:rPr lang="en-US" dirty="0" smtClean="0"/>
              <a:t>Parameters for point sources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752600"/>
            <a:ext cx="8686800" cy="4953000"/>
          </a:xfrm>
        </p:spPr>
        <p:txBody>
          <a:bodyPr>
            <a:normAutofit/>
          </a:bodyPr>
          <a:lstStyle/>
          <a:p>
            <a:pPr lvl="0"/>
            <a:r>
              <a:rPr lang="en-IN" dirty="0"/>
              <a:t>S</a:t>
            </a:r>
            <a:r>
              <a:rPr lang="en-IN" dirty="0" smtClean="0"/>
              <a:t>et </a:t>
            </a:r>
            <a:r>
              <a:rPr lang="en-IN" dirty="0"/>
              <a:t>of point sources (</a:t>
            </a:r>
            <a:r>
              <a:rPr lang="en-IN" dirty="0" err="1"/>
              <a:t>PS</a:t>
            </a:r>
            <a:r>
              <a:rPr lang="en-IN" i="1" baseline="-25000" dirty="0" err="1"/>
              <a:t>i</a:t>
            </a:r>
            <a:r>
              <a:rPr lang="en-IN" dirty="0"/>
              <a:t>), </a:t>
            </a:r>
            <a:r>
              <a:rPr lang="en-IN" i="1" dirty="0" err="1"/>
              <a:t>i</a:t>
            </a:r>
            <a:r>
              <a:rPr lang="en-IN" i="1" dirty="0"/>
              <a:t> </a:t>
            </a:r>
            <a:r>
              <a:rPr lang="en-IN" dirty="0"/>
              <a:t>= 1,…,</a:t>
            </a:r>
            <a:r>
              <a:rPr lang="en-IN" i="1" dirty="0" smtClean="0"/>
              <a:t>N</a:t>
            </a:r>
            <a:endParaRPr lang="en-IN" dirty="0"/>
          </a:p>
          <a:p>
            <a:r>
              <a:rPr lang="en-IN" i="1" dirty="0"/>
              <a:t>D</a:t>
            </a:r>
            <a:r>
              <a:rPr lang="en-IN" i="1" baseline="-25000" dirty="0"/>
              <a:t>i </a:t>
            </a:r>
            <a:r>
              <a:rPr lang="en-IN" dirty="0"/>
              <a:t>= Discharge quantity of polluted water from </a:t>
            </a:r>
            <a:r>
              <a:rPr lang="en-IN" dirty="0" err="1"/>
              <a:t>PS</a:t>
            </a:r>
            <a:r>
              <a:rPr lang="en-IN" i="1" baseline="-25000" dirty="0" err="1"/>
              <a:t>i</a:t>
            </a:r>
            <a:r>
              <a:rPr lang="en-IN" i="1" dirty="0"/>
              <a:t> </a:t>
            </a:r>
            <a:r>
              <a:rPr lang="en-IN" dirty="0"/>
              <a:t>[volume/year]</a:t>
            </a:r>
            <a:endParaRPr lang="en-US" dirty="0"/>
          </a:p>
          <a:p>
            <a:r>
              <a:rPr lang="en-IN" i="1" dirty="0"/>
              <a:t>c</a:t>
            </a:r>
            <a:r>
              <a:rPr lang="en-IN" i="1" baseline="-25000" dirty="0"/>
              <a:t>i</a:t>
            </a:r>
            <a:r>
              <a:rPr lang="en-IN" i="1" dirty="0"/>
              <a:t> </a:t>
            </a:r>
            <a:r>
              <a:rPr lang="en-IN" dirty="0"/>
              <a:t>= Current pollutant concentration in discharge water from </a:t>
            </a:r>
            <a:r>
              <a:rPr lang="en-IN" dirty="0" err="1"/>
              <a:t>PS</a:t>
            </a:r>
            <a:r>
              <a:rPr lang="en-IN" i="1" baseline="-25000" dirty="0" err="1"/>
              <a:t>i</a:t>
            </a:r>
            <a:r>
              <a:rPr lang="en-IN" i="1" dirty="0"/>
              <a:t> </a:t>
            </a:r>
            <a:r>
              <a:rPr lang="en-IN" dirty="0"/>
              <a:t>[mass/volume]</a:t>
            </a:r>
            <a:endParaRPr lang="en-US" dirty="0"/>
          </a:p>
          <a:p>
            <a:r>
              <a:rPr lang="en-IN" i="1" dirty="0" err="1"/>
              <a:t>red</a:t>
            </a:r>
            <a:r>
              <a:rPr lang="en-IN" i="1" baseline="-25000" dirty="0" err="1"/>
              <a:t>i</a:t>
            </a:r>
            <a:r>
              <a:rPr lang="en-IN" i="1" dirty="0"/>
              <a:t> </a:t>
            </a:r>
            <a:r>
              <a:rPr lang="en-IN" dirty="0"/>
              <a:t>= Desired pollutant quantity reduction in discharge of </a:t>
            </a:r>
            <a:r>
              <a:rPr lang="en-IN" dirty="0" err="1"/>
              <a:t>PS</a:t>
            </a:r>
            <a:r>
              <a:rPr lang="en-IN" i="1" baseline="-25000" dirty="0" err="1"/>
              <a:t>i</a:t>
            </a:r>
            <a:r>
              <a:rPr lang="en-IN" i="1" dirty="0"/>
              <a:t> </a:t>
            </a:r>
            <a:r>
              <a:rPr lang="en-IN" dirty="0"/>
              <a:t>[mass/year]</a:t>
            </a:r>
            <a:endParaRPr lang="en-US" dirty="0"/>
          </a:p>
          <a:p>
            <a:r>
              <a:rPr lang="en-IN" i="1" dirty="0"/>
              <a:t>P</a:t>
            </a:r>
            <a:r>
              <a:rPr lang="en-IN" i="1" baseline="-25000" dirty="0"/>
              <a:t>i</a:t>
            </a:r>
            <a:r>
              <a:rPr lang="en-IN" i="1" dirty="0"/>
              <a:t> </a:t>
            </a:r>
            <a:r>
              <a:rPr lang="en-IN" dirty="0"/>
              <a:t>= Treatment cost incurred by </a:t>
            </a:r>
            <a:r>
              <a:rPr lang="en-IN" dirty="0" err="1"/>
              <a:t>PS</a:t>
            </a:r>
            <a:r>
              <a:rPr lang="en-IN" i="1" baseline="-25000" dirty="0" err="1"/>
              <a:t>i</a:t>
            </a:r>
            <a:r>
              <a:rPr lang="en-IN" i="1" dirty="0"/>
              <a:t> </a:t>
            </a:r>
            <a:r>
              <a:rPr lang="en-IN" dirty="0"/>
              <a:t>to reduce pollution when trading is not </a:t>
            </a:r>
            <a:r>
              <a:rPr lang="en-IN" dirty="0" smtClean="0"/>
              <a:t>possible</a:t>
            </a:r>
            <a:endParaRPr lang="en-US" dirty="0"/>
          </a:p>
          <a:p>
            <a:pPr lvl="0"/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53584394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8915400" cy="13716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Parameters mercury control technologies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447800"/>
            <a:ext cx="8686800" cy="5181600"/>
          </a:xfrm>
        </p:spPr>
        <p:txBody>
          <a:bodyPr>
            <a:noAutofit/>
          </a:bodyPr>
          <a:lstStyle/>
          <a:p>
            <a:r>
              <a:rPr lang="en-IN" sz="3600" dirty="0" smtClean="0"/>
              <a:t>Set </a:t>
            </a:r>
            <a:r>
              <a:rPr lang="en-IN" sz="3600" dirty="0"/>
              <a:t>of waste reduction </a:t>
            </a:r>
            <a:r>
              <a:rPr lang="en-IN" sz="3600" dirty="0" smtClean="0"/>
              <a:t>technologies: </a:t>
            </a:r>
            <a:r>
              <a:rPr lang="en-IN" sz="3600" i="1" dirty="0" smtClean="0"/>
              <a:t>j </a:t>
            </a:r>
            <a:r>
              <a:rPr lang="en-IN" sz="3600" dirty="0" smtClean="0"/>
              <a:t>= 1,…,</a:t>
            </a:r>
            <a:r>
              <a:rPr lang="en-IN" sz="3600" i="1" dirty="0" smtClean="0"/>
              <a:t>M</a:t>
            </a:r>
            <a:endParaRPr lang="en-US" sz="3600" dirty="0"/>
          </a:p>
          <a:p>
            <a:r>
              <a:rPr lang="en-IN" sz="3600" i="1" dirty="0" err="1" smtClean="0"/>
              <a:t>f</a:t>
            </a:r>
            <a:r>
              <a:rPr lang="en-IN" sz="3600" i="1" baseline="-25000" dirty="0" err="1" smtClean="0"/>
              <a:t>j</a:t>
            </a:r>
            <a:r>
              <a:rPr lang="en-IN" sz="3600" dirty="0" smtClean="0"/>
              <a:t>(</a:t>
            </a:r>
            <a:r>
              <a:rPr lang="en-IN" sz="3600" i="1" dirty="0" err="1" smtClean="0">
                <a:cs typeface="Arial" panose="020B0604020202020204" pitchFamily="34" charset="0"/>
              </a:rPr>
              <a:t>ϕ</a:t>
            </a:r>
            <a:r>
              <a:rPr lang="en-IN" sz="3600" i="1" baseline="-25000" dirty="0" err="1" smtClean="0"/>
              <a:t>j</a:t>
            </a:r>
            <a:r>
              <a:rPr lang="en-IN" sz="3600" i="1" dirty="0"/>
              <a:t>, D</a:t>
            </a:r>
            <a:r>
              <a:rPr lang="en-IN" sz="3600" i="1" baseline="-25000" dirty="0"/>
              <a:t>i</a:t>
            </a:r>
            <a:r>
              <a:rPr lang="en-IN" sz="3600" dirty="0"/>
              <a:t>) = Cost function for total plant cost for technology </a:t>
            </a:r>
            <a:r>
              <a:rPr lang="en-IN" sz="3600" i="1" dirty="0"/>
              <a:t>j </a:t>
            </a:r>
            <a:r>
              <a:rPr lang="en-IN" sz="3600" dirty="0"/>
              <a:t>[$]</a:t>
            </a:r>
            <a:endParaRPr lang="en-US" sz="3600" dirty="0"/>
          </a:p>
          <a:p>
            <a:r>
              <a:rPr lang="en-IN" sz="3600" i="1" dirty="0" err="1"/>
              <a:t>q</a:t>
            </a:r>
            <a:r>
              <a:rPr lang="en-IN" sz="3600" i="1" baseline="-25000" dirty="0" err="1"/>
              <a:t>j</a:t>
            </a:r>
            <a:r>
              <a:rPr lang="en-IN" sz="3600" i="1" dirty="0"/>
              <a:t> </a:t>
            </a:r>
            <a:r>
              <a:rPr lang="en-IN" sz="3600" dirty="0"/>
              <a:t>= Pollution reduction possible from the implementation of technology </a:t>
            </a:r>
            <a:r>
              <a:rPr lang="en-IN" sz="3600" i="1" dirty="0"/>
              <a:t>j </a:t>
            </a:r>
            <a:r>
              <a:rPr lang="en-IN" sz="3600" dirty="0"/>
              <a:t>[mass/volume]</a:t>
            </a:r>
            <a:endParaRPr lang="en-US" sz="3600" dirty="0"/>
          </a:p>
          <a:p>
            <a:r>
              <a:rPr lang="en-IN" sz="3600" dirty="0"/>
              <a:t> </a:t>
            </a:r>
            <a:r>
              <a:rPr lang="en-IN" sz="3600" i="1" dirty="0" err="1" smtClean="0">
                <a:cs typeface="Arial" panose="020B0604020202020204" pitchFamily="34" charset="0"/>
              </a:rPr>
              <a:t>ϕ</a:t>
            </a:r>
            <a:r>
              <a:rPr lang="en-IN" sz="3600" i="1" baseline="-25000" dirty="0" err="1" smtClean="0"/>
              <a:t>j</a:t>
            </a:r>
            <a:r>
              <a:rPr lang="en-IN" sz="3600" dirty="0" smtClean="0"/>
              <a:t> </a:t>
            </a:r>
            <a:r>
              <a:rPr lang="en-IN" sz="3600" dirty="0"/>
              <a:t>is the set of design parameters of technology </a:t>
            </a:r>
            <a:r>
              <a:rPr lang="en-IN" sz="3600" i="1" dirty="0"/>
              <a:t>j</a:t>
            </a:r>
            <a:r>
              <a:rPr lang="en-IN" sz="3600" dirty="0"/>
              <a:t>.</a:t>
            </a:r>
            <a:endParaRPr lang="en-US" sz="3600" dirty="0"/>
          </a:p>
        </p:txBody>
      </p:sp>
    </p:spTree>
    <p:extLst>
      <p:ext uri="{BB962C8B-B14F-4D97-AF65-F5344CB8AC3E}">
        <p14:creationId xmlns="" xmlns:p14="http://schemas.microsoft.com/office/powerpoint/2010/main" val="311314731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63</TotalTime>
  <Words>821</Words>
  <Application>Microsoft Office PowerPoint</Application>
  <PresentationFormat>On-screen Show (4:3)</PresentationFormat>
  <Paragraphs>125</Paragraphs>
  <Slides>25</Slides>
  <Notes>8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25</vt:i4>
      </vt:variant>
    </vt:vector>
  </HeadingPairs>
  <TitlesOfParts>
    <vt:vector size="28" baseType="lpstr">
      <vt:lpstr>Office Theme</vt:lpstr>
      <vt:lpstr>Equation</vt:lpstr>
      <vt:lpstr>Microsoft Equation 3.0</vt:lpstr>
      <vt:lpstr>Industrial Sector Level Management: Pollutant Trading using multi-criteria optimization and decision making under uncertainty</vt:lpstr>
      <vt:lpstr>Problem Statement</vt:lpstr>
      <vt:lpstr>What is Pollutant Trading?</vt:lpstr>
      <vt:lpstr>What is Pollutant Trading?</vt:lpstr>
      <vt:lpstr>Pollutant Trading: Industry Perspective</vt:lpstr>
      <vt:lpstr>Important system level questions</vt:lpstr>
      <vt:lpstr>Steps in optimization problem formulation</vt:lpstr>
      <vt:lpstr>Parameters for point sources</vt:lpstr>
      <vt:lpstr>Parameters mercury control technologies</vt:lpstr>
      <vt:lpstr>Parameters for trading implementation</vt:lpstr>
      <vt:lpstr>Decision variables</vt:lpstr>
      <vt:lpstr>Constraints </vt:lpstr>
      <vt:lpstr>Objective function</vt:lpstr>
      <vt:lpstr>Health care cost calculation</vt:lpstr>
      <vt:lpstr>Health care cost calculation parameters</vt:lpstr>
      <vt:lpstr>Programming in GAMS</vt:lpstr>
      <vt:lpstr>Programming in GAMS</vt:lpstr>
      <vt:lpstr>Programming in GAMS</vt:lpstr>
      <vt:lpstr>Programming in GAMS</vt:lpstr>
      <vt:lpstr>Model modification: Inclusion of health care cost as objective</vt:lpstr>
      <vt:lpstr>Model Extensions</vt:lpstr>
      <vt:lpstr>Nonlinear Trading Model</vt:lpstr>
      <vt:lpstr>Nonlinear Stochastic Trading Model</vt:lpstr>
      <vt:lpstr>Trading Model: Two Stage Formulation</vt:lpstr>
      <vt:lpstr>Trading Model: Two Stage Formulation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Industrial Sector Level Management: Pollutant Trading using multicriteria optimization and decision making under uncertainty</dc:title>
  <dc:creator>Yogendra</dc:creator>
  <cp:lastModifiedBy>admin</cp:lastModifiedBy>
  <cp:revision>63</cp:revision>
  <dcterms:created xsi:type="dcterms:W3CDTF">2006-08-16T00:00:00Z</dcterms:created>
  <dcterms:modified xsi:type="dcterms:W3CDTF">2015-09-06T06:47:32Z</dcterms:modified>
</cp:coreProperties>
</file>